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78" r:id="rId4"/>
    <p:sldId id="279" r:id="rId5"/>
    <p:sldId id="290" r:id="rId6"/>
    <p:sldId id="276" r:id="rId7"/>
    <p:sldId id="275" r:id="rId8"/>
    <p:sldId id="274" r:id="rId9"/>
    <p:sldId id="269" r:id="rId10"/>
    <p:sldId id="270" r:id="rId11"/>
    <p:sldId id="271" r:id="rId12"/>
    <p:sldId id="272" r:id="rId13"/>
    <p:sldId id="292" r:id="rId14"/>
    <p:sldId id="277" r:id="rId15"/>
    <p:sldId id="280" r:id="rId16"/>
    <p:sldId id="281" r:id="rId17"/>
    <p:sldId id="282" r:id="rId18"/>
    <p:sldId id="258" r:id="rId19"/>
    <p:sldId id="259" r:id="rId20"/>
    <p:sldId id="260" r:id="rId21"/>
    <p:sldId id="261" r:id="rId22"/>
    <p:sldId id="267" r:id="rId23"/>
    <p:sldId id="268" r:id="rId24"/>
    <p:sldId id="293" r:id="rId25"/>
    <p:sldId id="283" r:id="rId26"/>
    <p:sldId id="306" r:id="rId27"/>
    <p:sldId id="308" r:id="rId28"/>
    <p:sldId id="284" r:id="rId29"/>
    <p:sldId id="307" r:id="rId30"/>
    <p:sldId id="294" r:id="rId31"/>
    <p:sldId id="285" r:id="rId32"/>
    <p:sldId id="286" r:id="rId33"/>
    <p:sldId id="287" r:id="rId34"/>
    <p:sldId id="288" r:id="rId35"/>
    <p:sldId id="289" r:id="rId36"/>
    <p:sldId id="295" r:id="rId37"/>
    <p:sldId id="299" r:id="rId38"/>
    <p:sldId id="300" r:id="rId39"/>
    <p:sldId id="309" r:id="rId40"/>
    <p:sldId id="301" r:id="rId41"/>
    <p:sldId id="313" r:id="rId42"/>
    <p:sldId id="312" r:id="rId43"/>
    <p:sldId id="315" r:id="rId44"/>
    <p:sldId id="316" r:id="rId45"/>
    <p:sldId id="317" r:id="rId46"/>
    <p:sldId id="318" r:id="rId47"/>
    <p:sldId id="321" r:id="rId48"/>
    <p:sldId id="320" r:id="rId49"/>
    <p:sldId id="296" r:id="rId50"/>
    <p:sldId id="302" r:id="rId51"/>
    <p:sldId id="319" r:id="rId52"/>
    <p:sldId id="322" r:id="rId53"/>
    <p:sldId id="323" r:id="rId54"/>
    <p:sldId id="328" r:id="rId55"/>
    <p:sldId id="324" r:id="rId56"/>
    <p:sldId id="329" r:id="rId57"/>
    <p:sldId id="330" r:id="rId58"/>
    <p:sldId id="332" r:id="rId59"/>
    <p:sldId id="331" r:id="rId60"/>
    <p:sldId id="326" r:id="rId61"/>
    <p:sldId id="325" r:id="rId62"/>
    <p:sldId id="327" r:id="rId63"/>
    <p:sldId id="333" r:id="rId64"/>
    <p:sldId id="335" r:id="rId65"/>
    <p:sldId id="336" r:id="rId66"/>
    <p:sldId id="337" r:id="rId67"/>
    <p:sldId id="338" r:id="rId68"/>
    <p:sldId id="345" r:id="rId69"/>
    <p:sldId id="346" r:id="rId70"/>
    <p:sldId id="347" r:id="rId71"/>
    <p:sldId id="297" r:id="rId72"/>
    <p:sldId id="303" r:id="rId73"/>
    <p:sldId id="339" r:id="rId74"/>
    <p:sldId id="340" r:id="rId75"/>
    <p:sldId id="341" r:id="rId76"/>
    <p:sldId id="342" r:id="rId77"/>
    <p:sldId id="343" r:id="rId78"/>
    <p:sldId id="344" r:id="rId79"/>
    <p:sldId id="348" r:id="rId80"/>
    <p:sldId id="349" r:id="rId81"/>
    <p:sldId id="354" r:id="rId82"/>
    <p:sldId id="355" r:id="rId83"/>
    <p:sldId id="298" r:id="rId84"/>
    <p:sldId id="304" r:id="rId85"/>
    <p:sldId id="350" r:id="rId86"/>
    <p:sldId id="352" r:id="rId87"/>
    <p:sldId id="351" r:id="rId88"/>
    <p:sldId id="353"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231301F9-C92F-4B65-A0E3-0B6A1C1E5081}">
          <p14:sldIdLst>
            <p14:sldId id="256"/>
            <p14:sldId id="257"/>
            <p14:sldId id="278"/>
            <p14:sldId id="279"/>
          </p14:sldIdLst>
        </p14:section>
        <p14:section name="Historia y Evolución" id="{9AFF68DB-0C81-4A0F-B93E-FD167BF5B9E4}">
          <p14:sldIdLst>
            <p14:sldId id="290"/>
            <p14:sldId id="276"/>
            <p14:sldId id="275"/>
            <p14:sldId id="274"/>
            <p14:sldId id="269"/>
            <p14:sldId id="270"/>
            <p14:sldId id="271"/>
            <p14:sldId id="272"/>
          </p14:sldIdLst>
        </p14:section>
        <p14:section name="Arquitectura y Elementos del Framework" id="{1F0AD8BF-E58C-4FBD-BE8E-C490FA1F614A}">
          <p14:sldIdLst>
            <p14:sldId id="292"/>
            <p14:sldId id="277"/>
            <p14:sldId id="280"/>
            <p14:sldId id="281"/>
            <p14:sldId id="282"/>
            <p14:sldId id="258"/>
            <p14:sldId id="259"/>
            <p14:sldId id="260"/>
            <p14:sldId id="261"/>
            <p14:sldId id="267"/>
            <p14:sldId id="268"/>
          </p14:sldIdLst>
        </p14:section>
        <p14:section name="Framework de Testing JS" id="{3DFFDCBF-3FD1-46D1-B302-688F4A38A830}">
          <p14:sldIdLst>
            <p14:sldId id="293"/>
            <p14:sldId id="283"/>
            <p14:sldId id="306"/>
            <p14:sldId id="308"/>
            <p14:sldId id="284"/>
            <p14:sldId id="307"/>
          </p14:sldIdLst>
        </p14:section>
        <p14:section name="Typescript" id="{0FB9F1C6-E72E-475C-85B9-1EBFBF29AAD3}">
          <p14:sldIdLst>
            <p14:sldId id="294"/>
            <p14:sldId id="285"/>
            <p14:sldId id="286"/>
            <p14:sldId id="287"/>
            <p14:sldId id="288"/>
            <p14:sldId id="289"/>
          </p14:sldIdLst>
        </p14:section>
        <p14:section name="Módulos" id="{E09C1E82-3CD2-4113-BD5C-D7CCE5C82575}">
          <p14:sldIdLst>
            <p14:sldId id="295"/>
            <p14:sldId id="299"/>
            <p14:sldId id="300"/>
            <p14:sldId id="309"/>
            <p14:sldId id="301"/>
            <p14:sldId id="313"/>
            <p14:sldId id="312"/>
            <p14:sldId id="315"/>
            <p14:sldId id="316"/>
            <p14:sldId id="317"/>
            <p14:sldId id="318"/>
            <p14:sldId id="321"/>
            <p14:sldId id="320"/>
          </p14:sldIdLst>
        </p14:section>
        <p14:section name="Componentes" id="{E7FBAF0F-5B1C-45B6-BC0B-03C68E9B8486}">
          <p14:sldIdLst>
            <p14:sldId id="296"/>
            <p14:sldId id="302"/>
            <p14:sldId id="319"/>
            <p14:sldId id="322"/>
            <p14:sldId id="323"/>
            <p14:sldId id="328"/>
            <p14:sldId id="324"/>
            <p14:sldId id="329"/>
            <p14:sldId id="330"/>
            <p14:sldId id="332"/>
            <p14:sldId id="331"/>
            <p14:sldId id="326"/>
            <p14:sldId id="325"/>
            <p14:sldId id="327"/>
            <p14:sldId id="333"/>
            <p14:sldId id="335"/>
            <p14:sldId id="336"/>
            <p14:sldId id="337"/>
            <p14:sldId id="338"/>
            <p14:sldId id="345"/>
            <p14:sldId id="346"/>
            <p14:sldId id="347"/>
          </p14:sldIdLst>
        </p14:section>
        <p14:section name="Servicios" id="{AD931CF0-EDE4-4A64-BB77-6E6CE1F393C7}">
          <p14:sldIdLst>
            <p14:sldId id="297"/>
            <p14:sldId id="303"/>
            <p14:sldId id="339"/>
            <p14:sldId id="340"/>
            <p14:sldId id="341"/>
            <p14:sldId id="342"/>
            <p14:sldId id="343"/>
            <p14:sldId id="344"/>
            <p14:sldId id="348"/>
            <p14:sldId id="349"/>
            <p14:sldId id="354"/>
            <p14:sldId id="355"/>
          </p14:sldIdLst>
        </p14:section>
        <p14:section name="Formularios" id="{779AC970-4D2E-4534-9377-ED50498BEC99}">
          <p14:sldIdLst>
            <p14:sldId id="298"/>
            <p14:sldId id="304"/>
            <p14:sldId id="350"/>
            <p14:sldId id="352"/>
            <p14:sldId id="351"/>
            <p14:sldId id="35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p:cViewPr varScale="1">
        <p:scale>
          <a:sx n="67" d="100"/>
          <a:sy n="67" d="100"/>
        </p:scale>
        <p:origin x="50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469B23A1-62E8-40C7-B6B9-7730240BBD20}" type="datetimeFigureOut">
              <a:rPr lang="en-US" smtClean="0"/>
              <a:t>2/20/2020</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2DE1C573-6F43-43E4-BEBF-25E9BEEF37C6}" type="slidenum">
              <a:rPr lang="en-US" smtClean="0"/>
              <a:t>‹Nº›</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8434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9B23A1-62E8-40C7-B6B9-7730240BBD20}" type="datetimeFigureOut">
              <a:rPr lang="en-US" smtClean="0"/>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E1C573-6F43-43E4-BEBF-25E9BEEF37C6}" type="slidenum">
              <a:rPr lang="en-US" smtClean="0"/>
              <a:t>‹Nº›</a:t>
            </a:fld>
            <a:endParaRPr lang="en-US"/>
          </a:p>
        </p:txBody>
      </p:sp>
    </p:spTree>
    <p:extLst>
      <p:ext uri="{BB962C8B-B14F-4D97-AF65-F5344CB8AC3E}">
        <p14:creationId xmlns:p14="http://schemas.microsoft.com/office/powerpoint/2010/main" val="1934024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9B23A1-62E8-40C7-B6B9-7730240BBD20}" type="datetimeFigureOut">
              <a:rPr lang="en-US" smtClean="0"/>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E1C573-6F43-43E4-BEBF-25E9BEEF37C6}" type="slidenum">
              <a:rPr lang="en-US" smtClean="0"/>
              <a:t>‹Nº›</a:t>
            </a:fld>
            <a:endParaRPr lang="en-US"/>
          </a:p>
        </p:txBody>
      </p:sp>
    </p:spTree>
    <p:extLst>
      <p:ext uri="{BB962C8B-B14F-4D97-AF65-F5344CB8AC3E}">
        <p14:creationId xmlns:p14="http://schemas.microsoft.com/office/powerpoint/2010/main" val="2661898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9B23A1-62E8-40C7-B6B9-7730240BBD20}" type="datetimeFigureOut">
              <a:rPr lang="en-US" smtClean="0"/>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E1C573-6F43-43E4-BEBF-25E9BEEF37C6}" type="slidenum">
              <a:rPr lang="en-US" smtClean="0"/>
              <a:t>‹Nº›</a:t>
            </a:fld>
            <a:endParaRPr lang="en-US"/>
          </a:p>
        </p:txBody>
      </p:sp>
    </p:spTree>
    <p:extLst>
      <p:ext uri="{BB962C8B-B14F-4D97-AF65-F5344CB8AC3E}">
        <p14:creationId xmlns:p14="http://schemas.microsoft.com/office/powerpoint/2010/main" val="2590824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469B23A1-62E8-40C7-B6B9-7730240BBD20}" type="datetimeFigureOut">
              <a:rPr lang="en-US" smtClean="0"/>
              <a:t>2/20/2020</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2DE1C573-6F43-43E4-BEBF-25E9BEEF37C6}" type="slidenum">
              <a:rPr lang="en-US" smtClean="0"/>
              <a:t>‹Nº›</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95051111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9B23A1-62E8-40C7-B6B9-7730240BBD20}" type="datetimeFigureOut">
              <a:rPr lang="en-US" smtClean="0"/>
              <a:t>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E1C573-6F43-43E4-BEBF-25E9BEEF37C6}" type="slidenum">
              <a:rPr lang="en-US" smtClean="0"/>
              <a:t>‹Nº›</a:t>
            </a:fld>
            <a:endParaRPr lang="en-US"/>
          </a:p>
        </p:txBody>
      </p:sp>
    </p:spTree>
    <p:extLst>
      <p:ext uri="{BB962C8B-B14F-4D97-AF65-F5344CB8AC3E}">
        <p14:creationId xmlns:p14="http://schemas.microsoft.com/office/powerpoint/2010/main" val="81580816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9B23A1-62E8-40C7-B6B9-7730240BBD20}" type="datetimeFigureOut">
              <a:rPr lang="en-US" smtClean="0"/>
              <a:t>2/20/2020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E1C573-6F43-43E4-BEBF-25E9BEEF37C6}" type="slidenum">
              <a:rPr lang="en-US" smtClean="0"/>
              <a:t>‹Nº›</a:t>
            </a:fld>
            <a:endParaRPr lang="en-US"/>
          </a:p>
        </p:txBody>
      </p:sp>
    </p:spTree>
    <p:extLst>
      <p:ext uri="{BB962C8B-B14F-4D97-AF65-F5344CB8AC3E}">
        <p14:creationId xmlns:p14="http://schemas.microsoft.com/office/powerpoint/2010/main" val="73014604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9B23A1-62E8-40C7-B6B9-7730240BBD20}" type="datetimeFigureOut">
              <a:rPr lang="en-US" smtClean="0"/>
              <a:t>2/20/2020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E1C573-6F43-43E4-BEBF-25E9BEEF37C6}" type="slidenum">
              <a:rPr lang="en-US" smtClean="0"/>
              <a:t>‹Nº›</a:t>
            </a:fld>
            <a:endParaRPr lang="en-US"/>
          </a:p>
        </p:txBody>
      </p:sp>
    </p:spTree>
    <p:extLst>
      <p:ext uri="{BB962C8B-B14F-4D97-AF65-F5344CB8AC3E}">
        <p14:creationId xmlns:p14="http://schemas.microsoft.com/office/powerpoint/2010/main" val="263381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9B23A1-62E8-40C7-B6B9-7730240BBD20}" type="datetimeFigureOut">
              <a:rPr lang="en-US" smtClean="0"/>
              <a:t>2/20/2020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E1C573-6F43-43E4-BEBF-25E9BEEF37C6}" type="slidenum">
              <a:rPr lang="en-US" smtClean="0"/>
              <a:t>‹Nº›</a:t>
            </a:fld>
            <a:endParaRPr lang="en-US"/>
          </a:p>
        </p:txBody>
      </p:sp>
    </p:spTree>
    <p:extLst>
      <p:ext uri="{BB962C8B-B14F-4D97-AF65-F5344CB8AC3E}">
        <p14:creationId xmlns:p14="http://schemas.microsoft.com/office/powerpoint/2010/main" val="3728147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469B23A1-62E8-40C7-B6B9-7730240BBD20}" type="datetimeFigureOut">
              <a:rPr lang="en-US" smtClean="0"/>
              <a:t>2/20/2020</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2DE1C573-6F43-43E4-BEBF-25E9BEEF37C6}" type="slidenum">
              <a:rPr lang="en-US" smtClean="0"/>
              <a:t>‹Nº›</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52038870"/>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469B23A1-62E8-40C7-B6B9-7730240BBD20}" type="datetimeFigureOut">
              <a:rPr lang="en-US" smtClean="0"/>
              <a:t>2/20/2020</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2DE1C573-6F43-43E4-BEBF-25E9BEEF37C6}" type="slidenum">
              <a:rPr lang="en-US" smtClean="0"/>
              <a:t>‹Nº›</a:t>
            </a:fld>
            <a:endParaRPr lang="en-US"/>
          </a:p>
        </p:txBody>
      </p:sp>
    </p:spTree>
    <p:extLst>
      <p:ext uri="{BB962C8B-B14F-4D97-AF65-F5344CB8AC3E}">
        <p14:creationId xmlns:p14="http://schemas.microsoft.com/office/powerpoint/2010/main" val="2570855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469B23A1-62E8-40C7-B6B9-7730240BBD20}" type="datetimeFigureOut">
              <a:rPr lang="en-US" smtClean="0"/>
              <a:t>2/20/2020</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2DE1C573-6F43-43E4-BEBF-25E9BEEF37C6}" type="slidenum">
              <a:rPr lang="en-US" smtClean="0"/>
              <a:t>‹Nº›</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4427307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hyperlink" Target="https://angular.io/cli/run" TargetMode="External"/><Relationship Id="rId3" Type="http://schemas.openxmlformats.org/officeDocument/2006/relationships/hyperlink" Target="https://angular.io/cli/analytics" TargetMode="External"/><Relationship Id="rId7" Type="http://schemas.openxmlformats.org/officeDocument/2006/relationships/hyperlink" Target="https://angular.io/cli/new" TargetMode="External"/><Relationship Id="rId2" Type="http://schemas.openxmlformats.org/officeDocument/2006/relationships/hyperlink" Target="https://angular.io/cli/add" TargetMode="External"/><Relationship Id="rId1" Type="http://schemas.openxmlformats.org/officeDocument/2006/relationships/slideLayout" Target="../slideLayouts/slideLayout2.xml"/><Relationship Id="rId6" Type="http://schemas.openxmlformats.org/officeDocument/2006/relationships/hyperlink" Target="https://angular.io/cli/generate" TargetMode="External"/><Relationship Id="rId11" Type="http://schemas.openxmlformats.org/officeDocument/2006/relationships/hyperlink" Target="https://angular.io/cli/version" TargetMode="External"/><Relationship Id="rId5" Type="http://schemas.openxmlformats.org/officeDocument/2006/relationships/hyperlink" Target="https://angular.io/cli/config" TargetMode="External"/><Relationship Id="rId10" Type="http://schemas.openxmlformats.org/officeDocument/2006/relationships/hyperlink" Target="https://angular.io/cli/test" TargetMode="External"/><Relationship Id="rId4" Type="http://schemas.openxmlformats.org/officeDocument/2006/relationships/hyperlink" Target="https://angular.io/cli/build" TargetMode="External"/><Relationship Id="rId9" Type="http://schemas.openxmlformats.org/officeDocument/2006/relationships/hyperlink" Target="https://angular.io/cli/serve"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angular.io/api/router/RouterModule" TargetMode="External"/><Relationship Id="rId3" Type="http://schemas.openxmlformats.org/officeDocument/2006/relationships/hyperlink" Target="https://angular.io/api/common/CommonModule" TargetMode="External"/><Relationship Id="rId7" Type="http://schemas.openxmlformats.org/officeDocument/2006/relationships/hyperlink" Target="https://angular.io/api/forms/ReactiveFormsModule" TargetMode="External"/><Relationship Id="rId2" Type="http://schemas.openxmlformats.org/officeDocument/2006/relationships/hyperlink" Target="https://angular.io/api/platform-browser/BrowserModule" TargetMode="External"/><Relationship Id="rId1" Type="http://schemas.openxmlformats.org/officeDocument/2006/relationships/slideLayout" Target="../slideLayouts/slideLayout2.xml"/><Relationship Id="rId6" Type="http://schemas.openxmlformats.org/officeDocument/2006/relationships/hyperlink" Target="https://angular.io/api/forms/NgModel" TargetMode="External"/><Relationship Id="rId11" Type="http://schemas.openxmlformats.org/officeDocument/2006/relationships/hyperlink" Target="https://angular.io/api/common/http" TargetMode="External"/><Relationship Id="rId5" Type="http://schemas.openxmlformats.org/officeDocument/2006/relationships/hyperlink" Target="https://angular.io/api/forms/FormsModule" TargetMode="External"/><Relationship Id="rId10" Type="http://schemas.openxmlformats.org/officeDocument/2006/relationships/hyperlink" Target="https://angular.io/api/common/http/HttpClientModule" TargetMode="External"/><Relationship Id="rId4" Type="http://schemas.openxmlformats.org/officeDocument/2006/relationships/hyperlink" Target="https://angular.io/api/common/NgIf" TargetMode="External"/><Relationship Id="rId9" Type="http://schemas.openxmlformats.org/officeDocument/2006/relationships/hyperlink" Target="https://angular.io/api/router/RouterLin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angular.io/guide/module-type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angular.io/guide/architecture-modules"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angular.io/guide/architecture-modules"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angular.io/guide/sharing-ngmodules"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angular.io/api/router/RouterLinkActive#ngAfterContentInit" TargetMode="External"/><Relationship Id="rId2" Type="http://schemas.openxmlformats.org/officeDocument/2006/relationships/hyperlink" Target="https://angular.io/api/core/SimpleChanges" TargetMode="External"/><Relationship Id="rId1" Type="http://schemas.openxmlformats.org/officeDocument/2006/relationships/slideLayout" Target="../slideLayouts/slideLayout2.xml"/><Relationship Id="rId4" Type="http://schemas.openxmlformats.org/officeDocument/2006/relationships/hyperlink" Target="https://angular.io/api/forms/NgForm#ngAfterViewInit"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2019.stateofjs.com/front-end-framework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E55CFE-8EEB-49D5-A8C2-539928C71D9E}"/>
              </a:ext>
            </a:extLst>
          </p:cNvPr>
          <p:cNvSpPr/>
          <p:nvPr/>
        </p:nvSpPr>
        <p:spPr>
          <a:xfrm>
            <a:off x="3433123" y="2509481"/>
            <a:ext cx="5622361" cy="1754326"/>
          </a:xfrm>
          <a:prstGeom prst="rect">
            <a:avLst/>
          </a:prstGeom>
          <a:noFill/>
        </p:spPr>
        <p:txBody>
          <a:bodyPr wrap="squar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WORKSHOP de ANGULAR 8</a:t>
            </a:r>
          </a:p>
        </p:txBody>
      </p:sp>
      <p:sp>
        <p:nvSpPr>
          <p:cNvPr id="3" name="Rectangle 2">
            <a:extLst>
              <a:ext uri="{FF2B5EF4-FFF2-40B4-BE49-F238E27FC236}">
                <a16:creationId xmlns:a16="http://schemas.microsoft.com/office/drawing/2014/main" id="{1F662090-C0C5-460D-BF18-4D7EB2429AF0}"/>
              </a:ext>
            </a:extLst>
          </p:cNvPr>
          <p:cNvSpPr/>
          <p:nvPr/>
        </p:nvSpPr>
        <p:spPr>
          <a:xfrm>
            <a:off x="1258530" y="5859656"/>
            <a:ext cx="11800348" cy="923330"/>
          </a:xfrm>
          <a:prstGeom prst="rect">
            <a:avLst/>
          </a:prstGeom>
          <a:noFill/>
        </p:spPr>
        <p:txBody>
          <a:bodyPr wrap="squar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Por Ing. Jeffrey Cortés </a:t>
            </a: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2020.01</a:t>
            </a:r>
          </a:p>
        </p:txBody>
      </p:sp>
    </p:spTree>
    <p:extLst>
      <p:ext uri="{BB962C8B-B14F-4D97-AF65-F5344CB8AC3E}">
        <p14:creationId xmlns:p14="http://schemas.microsoft.com/office/powerpoint/2010/main" val="3929062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B1558-9E66-4A75-AFBA-A9834F22B238}"/>
              </a:ext>
            </a:extLst>
          </p:cNvPr>
          <p:cNvSpPr>
            <a:spLocks noGrp="1"/>
          </p:cNvSpPr>
          <p:nvPr>
            <p:ph type="title"/>
          </p:nvPr>
        </p:nvSpPr>
        <p:spPr/>
        <p:txBody>
          <a:bodyPr/>
          <a:lstStyle/>
          <a:p>
            <a:r>
              <a:rPr lang="en-US" dirty="0" err="1"/>
              <a:t>comparativo</a:t>
            </a:r>
            <a:r>
              <a:rPr lang="en-US" dirty="0"/>
              <a:t> de frameworks </a:t>
            </a:r>
            <a:r>
              <a:rPr lang="en-US" dirty="0" err="1"/>
              <a:t>js</a:t>
            </a:r>
            <a:endParaRPr lang="en-US" dirty="0"/>
          </a:p>
        </p:txBody>
      </p:sp>
      <p:pic>
        <p:nvPicPr>
          <p:cNvPr id="4" name="Content Placeholder 3">
            <a:extLst>
              <a:ext uri="{FF2B5EF4-FFF2-40B4-BE49-F238E27FC236}">
                <a16:creationId xmlns:a16="http://schemas.microsoft.com/office/drawing/2014/main" id="{31FB8E42-8682-4FA2-B500-4ABFAAC75292}"/>
              </a:ext>
            </a:extLst>
          </p:cNvPr>
          <p:cNvPicPr>
            <a:picLocks noGrp="1" noChangeAspect="1"/>
          </p:cNvPicPr>
          <p:nvPr>
            <p:ph idx="1"/>
          </p:nvPr>
        </p:nvPicPr>
        <p:blipFill>
          <a:blip r:embed="rId2"/>
          <a:stretch>
            <a:fillRect/>
          </a:stretch>
        </p:blipFill>
        <p:spPr>
          <a:xfrm>
            <a:off x="1860550" y="1128451"/>
            <a:ext cx="7962899" cy="5646740"/>
          </a:xfrm>
          <a:prstGeom prst="rect">
            <a:avLst/>
          </a:prstGeom>
        </p:spPr>
      </p:pic>
    </p:spTree>
    <p:extLst>
      <p:ext uri="{BB962C8B-B14F-4D97-AF65-F5344CB8AC3E}">
        <p14:creationId xmlns:p14="http://schemas.microsoft.com/office/powerpoint/2010/main" val="719637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5A035-E589-4B7C-B2DA-BCA28B335EB2}"/>
              </a:ext>
            </a:extLst>
          </p:cNvPr>
          <p:cNvSpPr>
            <a:spLocks noGrp="1"/>
          </p:cNvSpPr>
          <p:nvPr>
            <p:ph type="title"/>
          </p:nvPr>
        </p:nvSpPr>
        <p:spPr>
          <a:xfrm>
            <a:off x="1251678" y="382385"/>
            <a:ext cx="10178322" cy="794482"/>
          </a:xfrm>
        </p:spPr>
        <p:txBody>
          <a:bodyPr/>
          <a:lstStyle/>
          <a:p>
            <a:r>
              <a:rPr lang="en-US" dirty="0" err="1"/>
              <a:t>Cuadrante</a:t>
            </a:r>
            <a:r>
              <a:rPr lang="en-US" dirty="0"/>
              <a:t> </a:t>
            </a:r>
          </a:p>
        </p:txBody>
      </p:sp>
      <p:pic>
        <p:nvPicPr>
          <p:cNvPr id="4" name="Content Placeholder 3">
            <a:extLst>
              <a:ext uri="{FF2B5EF4-FFF2-40B4-BE49-F238E27FC236}">
                <a16:creationId xmlns:a16="http://schemas.microsoft.com/office/drawing/2014/main" id="{44739202-5CD7-41F5-8972-5D5F75C2B36C}"/>
              </a:ext>
            </a:extLst>
          </p:cNvPr>
          <p:cNvPicPr>
            <a:picLocks noGrp="1" noChangeAspect="1"/>
          </p:cNvPicPr>
          <p:nvPr>
            <p:ph idx="1"/>
          </p:nvPr>
        </p:nvPicPr>
        <p:blipFill>
          <a:blip r:embed="rId2"/>
          <a:stretch>
            <a:fillRect/>
          </a:stretch>
        </p:blipFill>
        <p:spPr>
          <a:xfrm>
            <a:off x="1345060" y="1158546"/>
            <a:ext cx="7976739" cy="5587493"/>
          </a:xfrm>
          <a:prstGeom prst="rect">
            <a:avLst/>
          </a:prstGeom>
        </p:spPr>
      </p:pic>
    </p:spTree>
    <p:extLst>
      <p:ext uri="{BB962C8B-B14F-4D97-AF65-F5344CB8AC3E}">
        <p14:creationId xmlns:p14="http://schemas.microsoft.com/office/powerpoint/2010/main" val="3336616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1153B-E39E-4D01-8CE3-9969469A08BD}"/>
              </a:ext>
            </a:extLst>
          </p:cNvPr>
          <p:cNvSpPr>
            <a:spLocks noGrp="1"/>
          </p:cNvSpPr>
          <p:nvPr>
            <p:ph type="title"/>
          </p:nvPr>
        </p:nvSpPr>
        <p:spPr/>
        <p:txBody>
          <a:bodyPr/>
          <a:lstStyle/>
          <a:p>
            <a:r>
              <a:rPr lang="en-US" dirty="0" err="1"/>
              <a:t>Cudrante</a:t>
            </a:r>
            <a:r>
              <a:rPr lang="en-US" dirty="0"/>
              <a:t> de </a:t>
            </a:r>
            <a:r>
              <a:rPr lang="en-US" dirty="0" err="1"/>
              <a:t>percepción</a:t>
            </a:r>
            <a:r>
              <a:rPr lang="en-US" dirty="0"/>
              <a:t> de </a:t>
            </a:r>
            <a:r>
              <a:rPr lang="en-US" dirty="0" err="1"/>
              <a:t>satisfacción</a:t>
            </a:r>
            <a:endParaRPr lang="en-US" dirty="0"/>
          </a:p>
        </p:txBody>
      </p:sp>
      <p:pic>
        <p:nvPicPr>
          <p:cNvPr id="4" name="Content Placeholder 3">
            <a:extLst>
              <a:ext uri="{FF2B5EF4-FFF2-40B4-BE49-F238E27FC236}">
                <a16:creationId xmlns:a16="http://schemas.microsoft.com/office/drawing/2014/main" id="{6B0F85FC-696E-4F16-AC59-8945586AE37A}"/>
              </a:ext>
            </a:extLst>
          </p:cNvPr>
          <p:cNvPicPr>
            <a:picLocks noGrp="1" noChangeAspect="1"/>
          </p:cNvPicPr>
          <p:nvPr>
            <p:ph idx="1"/>
          </p:nvPr>
        </p:nvPicPr>
        <p:blipFill>
          <a:blip r:embed="rId2"/>
          <a:stretch>
            <a:fillRect/>
          </a:stretch>
        </p:blipFill>
        <p:spPr>
          <a:xfrm>
            <a:off x="2672935" y="1777664"/>
            <a:ext cx="7614063" cy="5047526"/>
          </a:xfrm>
          <a:prstGeom prst="rect">
            <a:avLst/>
          </a:prstGeom>
        </p:spPr>
      </p:pic>
    </p:spTree>
    <p:extLst>
      <p:ext uri="{BB962C8B-B14F-4D97-AF65-F5344CB8AC3E}">
        <p14:creationId xmlns:p14="http://schemas.microsoft.com/office/powerpoint/2010/main" val="3125668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E65CC3-9121-4B66-ABF9-BA4C644B7426}"/>
              </a:ext>
            </a:extLst>
          </p:cNvPr>
          <p:cNvSpPr>
            <a:spLocks noGrp="1"/>
          </p:cNvSpPr>
          <p:nvPr>
            <p:ph type="title"/>
          </p:nvPr>
        </p:nvSpPr>
        <p:spPr/>
        <p:txBody>
          <a:bodyPr>
            <a:normAutofit fontScale="90000"/>
          </a:bodyPr>
          <a:lstStyle/>
          <a:p>
            <a:r>
              <a:rPr lang="es-419" dirty="0"/>
              <a:t>Arquitectura y elementos del </a:t>
            </a:r>
            <a:r>
              <a:rPr lang="es-419" dirty="0" err="1"/>
              <a:t>framework</a:t>
            </a:r>
            <a:endParaRPr lang="es-419" dirty="0"/>
          </a:p>
        </p:txBody>
      </p:sp>
      <p:sp>
        <p:nvSpPr>
          <p:cNvPr id="3" name="Marcador de texto 2">
            <a:extLst>
              <a:ext uri="{FF2B5EF4-FFF2-40B4-BE49-F238E27FC236}">
                <a16:creationId xmlns:a16="http://schemas.microsoft.com/office/drawing/2014/main" id="{FD95E4C9-7E09-4652-A08F-534417411B08}"/>
              </a:ext>
            </a:extLst>
          </p:cNvPr>
          <p:cNvSpPr>
            <a:spLocks noGrp="1"/>
          </p:cNvSpPr>
          <p:nvPr>
            <p:ph type="body" idx="1"/>
          </p:nvPr>
        </p:nvSpPr>
        <p:spPr>
          <a:xfrm>
            <a:off x="3242930" y="5138515"/>
            <a:ext cx="7017488" cy="1490885"/>
          </a:xfrm>
        </p:spPr>
        <p:txBody>
          <a:bodyPr>
            <a:normAutofit fontScale="70000" lnSpcReduction="20000"/>
          </a:bodyPr>
          <a:lstStyle/>
          <a:p>
            <a:r>
              <a:rPr lang="en-US" dirty="0" err="1"/>
              <a:t>Arquitectura</a:t>
            </a:r>
            <a:r>
              <a:rPr lang="en-US" dirty="0"/>
              <a:t> BASE Y ELEMENTOS</a:t>
            </a:r>
          </a:p>
          <a:p>
            <a:r>
              <a:rPr lang="en-US" dirty="0" err="1"/>
              <a:t>Soporte</a:t>
            </a:r>
            <a:r>
              <a:rPr lang="en-US" dirty="0"/>
              <a:t> a </a:t>
            </a:r>
            <a:r>
              <a:rPr lang="en-US" dirty="0" err="1"/>
              <a:t>navegadores</a:t>
            </a:r>
            <a:endParaRPr lang="en-US" dirty="0"/>
          </a:p>
          <a:p>
            <a:r>
              <a:rPr lang="es-419" dirty="0"/>
              <a:t>Patrones de diseño implementados</a:t>
            </a:r>
          </a:p>
          <a:p>
            <a:r>
              <a:rPr lang="es-419" dirty="0"/>
              <a:t>Referencia de comandos de la CLI</a:t>
            </a:r>
          </a:p>
          <a:p>
            <a:r>
              <a:rPr lang="en-US" dirty="0" err="1"/>
              <a:t>Espacio</a:t>
            </a:r>
            <a:r>
              <a:rPr lang="en-US" dirty="0"/>
              <a:t> de </a:t>
            </a:r>
            <a:r>
              <a:rPr lang="en-US" dirty="0" err="1"/>
              <a:t>trabajo</a:t>
            </a:r>
            <a:r>
              <a:rPr lang="en-US" dirty="0"/>
              <a:t> Y ESTRUCTURA de </a:t>
            </a:r>
            <a:r>
              <a:rPr lang="en-US" dirty="0" err="1"/>
              <a:t>archivos</a:t>
            </a:r>
            <a:endParaRPr lang="es-419" dirty="0"/>
          </a:p>
          <a:p>
            <a:endParaRPr lang="es-419" dirty="0"/>
          </a:p>
          <a:p>
            <a:endParaRPr lang="en-US" dirty="0"/>
          </a:p>
          <a:p>
            <a:endParaRPr lang="es-419" dirty="0"/>
          </a:p>
        </p:txBody>
      </p:sp>
    </p:spTree>
    <p:extLst>
      <p:ext uri="{BB962C8B-B14F-4D97-AF65-F5344CB8AC3E}">
        <p14:creationId xmlns:p14="http://schemas.microsoft.com/office/powerpoint/2010/main" val="2767932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B7B10-AACF-4039-936B-67AE53B25EA1}"/>
              </a:ext>
            </a:extLst>
          </p:cNvPr>
          <p:cNvSpPr>
            <a:spLocks noGrp="1"/>
          </p:cNvSpPr>
          <p:nvPr>
            <p:ph type="title"/>
          </p:nvPr>
        </p:nvSpPr>
        <p:spPr/>
        <p:txBody>
          <a:bodyPr/>
          <a:lstStyle/>
          <a:p>
            <a:r>
              <a:rPr lang="en-US" dirty="0" err="1"/>
              <a:t>Arquitectura</a:t>
            </a:r>
            <a:r>
              <a:rPr lang="en-US" dirty="0"/>
              <a:t> BASE Y ELEMENTOS</a:t>
            </a:r>
          </a:p>
        </p:txBody>
      </p:sp>
      <p:pic>
        <p:nvPicPr>
          <p:cNvPr id="5" name="Content Placeholder 4" descr="A close up of a logo&#10;&#10;Description automatically generated">
            <a:extLst>
              <a:ext uri="{FF2B5EF4-FFF2-40B4-BE49-F238E27FC236}">
                <a16:creationId xmlns:a16="http://schemas.microsoft.com/office/drawing/2014/main" id="{8DF29DBC-356B-4A54-B075-4FFB9343B9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6661" y="1170787"/>
            <a:ext cx="9772339" cy="4969933"/>
          </a:xfrm>
        </p:spPr>
      </p:pic>
    </p:spTree>
    <p:extLst>
      <p:ext uri="{BB962C8B-B14F-4D97-AF65-F5344CB8AC3E}">
        <p14:creationId xmlns:p14="http://schemas.microsoft.com/office/powerpoint/2010/main" val="3625522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B7B10-AACF-4039-936B-67AE53B25EA1}"/>
              </a:ext>
            </a:extLst>
          </p:cNvPr>
          <p:cNvSpPr>
            <a:spLocks noGrp="1"/>
          </p:cNvSpPr>
          <p:nvPr>
            <p:ph type="title"/>
          </p:nvPr>
        </p:nvSpPr>
        <p:spPr>
          <a:xfrm>
            <a:off x="1251678" y="382385"/>
            <a:ext cx="10178322" cy="855865"/>
          </a:xfrm>
        </p:spPr>
        <p:txBody>
          <a:bodyPr/>
          <a:lstStyle/>
          <a:p>
            <a:r>
              <a:rPr lang="en-US" dirty="0" err="1"/>
              <a:t>Soporte</a:t>
            </a:r>
            <a:r>
              <a:rPr lang="en-US" dirty="0"/>
              <a:t> a </a:t>
            </a:r>
            <a:r>
              <a:rPr lang="en-US" dirty="0" err="1"/>
              <a:t>navegadores</a:t>
            </a:r>
            <a:endParaRPr lang="en-US" dirty="0"/>
          </a:p>
        </p:txBody>
      </p:sp>
      <p:pic>
        <p:nvPicPr>
          <p:cNvPr id="6" name="Marcador de contenido 5">
            <a:extLst>
              <a:ext uri="{FF2B5EF4-FFF2-40B4-BE49-F238E27FC236}">
                <a16:creationId xmlns:a16="http://schemas.microsoft.com/office/drawing/2014/main" id="{7A36ABCE-76DC-4AEB-886F-FC87F369782C}"/>
              </a:ext>
            </a:extLst>
          </p:cNvPr>
          <p:cNvPicPr>
            <a:picLocks noGrp="1" noChangeAspect="1"/>
          </p:cNvPicPr>
          <p:nvPr>
            <p:ph idx="1"/>
          </p:nvPr>
        </p:nvPicPr>
        <p:blipFill>
          <a:blip r:embed="rId2"/>
          <a:stretch>
            <a:fillRect/>
          </a:stretch>
        </p:blipFill>
        <p:spPr>
          <a:xfrm>
            <a:off x="1319407" y="1488016"/>
            <a:ext cx="5540952" cy="5226050"/>
          </a:xfrm>
          <a:prstGeom prst="rect">
            <a:avLst/>
          </a:prstGeom>
        </p:spPr>
      </p:pic>
      <p:sp>
        <p:nvSpPr>
          <p:cNvPr id="8" name="Rectángulo 7">
            <a:extLst>
              <a:ext uri="{FF2B5EF4-FFF2-40B4-BE49-F238E27FC236}">
                <a16:creationId xmlns:a16="http://schemas.microsoft.com/office/drawing/2014/main" id="{C7B90208-B9C5-4A44-94FC-EC705B6C8A70}"/>
              </a:ext>
            </a:extLst>
          </p:cNvPr>
          <p:cNvSpPr/>
          <p:nvPr/>
        </p:nvSpPr>
        <p:spPr>
          <a:xfrm>
            <a:off x="6986179" y="1510014"/>
            <a:ext cx="4318000" cy="5016758"/>
          </a:xfrm>
          <a:prstGeom prst="rect">
            <a:avLst/>
          </a:prstGeom>
        </p:spPr>
        <p:txBody>
          <a:bodyPr wrap="square">
            <a:spAutoFit/>
          </a:bodyPr>
          <a:lstStyle/>
          <a:p>
            <a:r>
              <a:rPr lang="es-419" sz="2000" b="1" dirty="0"/>
              <a:t>Tipos de carga diferencial:</a:t>
            </a:r>
          </a:p>
          <a:p>
            <a:endParaRPr lang="es-419" sz="2000" dirty="0"/>
          </a:p>
          <a:p>
            <a:r>
              <a:rPr lang="es-419" sz="2000" dirty="0"/>
              <a:t>- La sintaxis ES2015 aprovecha el soporte incorporado en los navegadores modernos, envía menos rellenos de </a:t>
            </a:r>
            <a:r>
              <a:rPr lang="es-419" sz="2000" dirty="0" err="1"/>
              <a:t>polyfills</a:t>
            </a:r>
            <a:r>
              <a:rPr lang="es-419" sz="2000" dirty="0"/>
              <a:t> y da como resultado un tamaño de paquete más pequeño.</a:t>
            </a:r>
          </a:p>
          <a:p>
            <a:endParaRPr lang="es-419" sz="2000" dirty="0"/>
          </a:p>
          <a:p>
            <a:endParaRPr lang="es-419" sz="2000" dirty="0"/>
          </a:p>
          <a:p>
            <a:endParaRPr lang="es-419" sz="2000" dirty="0"/>
          </a:p>
          <a:p>
            <a:r>
              <a:rPr lang="es-419" sz="2000" dirty="0"/>
              <a:t>- La antigua sintaxis de ES5, junto con todos los </a:t>
            </a:r>
            <a:r>
              <a:rPr lang="es-419" sz="2000" dirty="0" err="1"/>
              <a:t>polyfills</a:t>
            </a:r>
            <a:r>
              <a:rPr lang="es-419" sz="2000" dirty="0"/>
              <a:t> necesarios. Esto da como resultado un tamaño de paquete más grande, pero admite navegadores más antiguos.</a:t>
            </a:r>
          </a:p>
        </p:txBody>
      </p:sp>
    </p:spTree>
    <p:extLst>
      <p:ext uri="{BB962C8B-B14F-4D97-AF65-F5344CB8AC3E}">
        <p14:creationId xmlns:p14="http://schemas.microsoft.com/office/powerpoint/2010/main" val="2549324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B7B10-AACF-4039-936B-67AE53B25EA1}"/>
              </a:ext>
            </a:extLst>
          </p:cNvPr>
          <p:cNvSpPr>
            <a:spLocks noGrp="1"/>
          </p:cNvSpPr>
          <p:nvPr>
            <p:ph type="title"/>
          </p:nvPr>
        </p:nvSpPr>
        <p:spPr>
          <a:xfrm>
            <a:off x="1251678" y="382385"/>
            <a:ext cx="10178322" cy="855865"/>
          </a:xfrm>
        </p:spPr>
        <p:txBody>
          <a:bodyPr>
            <a:normAutofit fontScale="90000"/>
          </a:bodyPr>
          <a:lstStyle/>
          <a:p>
            <a:r>
              <a:rPr lang="es-419" dirty="0"/>
              <a:t>Patrones de diseño implementados en el </a:t>
            </a:r>
            <a:r>
              <a:rPr lang="es-419" dirty="0" err="1"/>
              <a:t>framework</a:t>
            </a:r>
            <a:endParaRPr lang="es-419" dirty="0"/>
          </a:p>
        </p:txBody>
      </p:sp>
      <p:pic>
        <p:nvPicPr>
          <p:cNvPr id="1026" name="Picture 2" descr="Resultado de imagen para singleton uml">
            <a:extLst>
              <a:ext uri="{FF2B5EF4-FFF2-40B4-BE49-F238E27FC236}">
                <a16:creationId xmlns:a16="http://schemas.microsoft.com/office/drawing/2014/main" id="{3D2EF872-4983-4B91-9E8F-7C5D2D3FC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7783" y="2021725"/>
            <a:ext cx="3687933" cy="39240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ctory Pattern UML">
            <a:extLst>
              <a:ext uri="{FF2B5EF4-FFF2-40B4-BE49-F238E27FC236}">
                <a16:creationId xmlns:a16="http://schemas.microsoft.com/office/drawing/2014/main" id="{34649E1C-3E0A-4E4B-B940-F8F2E97A7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438" y="2021724"/>
            <a:ext cx="6723163" cy="39240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bserver pattern - Publisher and subscriber UML">
            <a:extLst>
              <a:ext uri="{FF2B5EF4-FFF2-40B4-BE49-F238E27FC236}">
                <a16:creationId xmlns:a16="http://schemas.microsoft.com/office/drawing/2014/main" id="{FD742E62-E409-4592-95FA-EEB1963FC5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9513" y="2021724"/>
            <a:ext cx="501967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20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xit" presetSubtype="4" fill="hold" nodeType="clickEffect">
                                  <p:stCondLst>
                                    <p:cond delay="0"/>
                                  </p:stCondLst>
                                  <p:childTnLst>
                                    <p:anim calcmode="lin" valueType="num">
                                      <p:cBhvr additive="base">
                                        <p:cTn id="11" dur="500"/>
                                        <p:tgtEl>
                                          <p:spTgt spid="1026"/>
                                        </p:tgtEl>
                                        <p:attrNameLst>
                                          <p:attrName>ppt_y</p:attrName>
                                        </p:attrNameLst>
                                      </p:cBhvr>
                                      <p:tavLst>
                                        <p:tav tm="0">
                                          <p:val>
                                            <p:strVal val="#ppt_y"/>
                                          </p:val>
                                        </p:tav>
                                        <p:tav tm="100000">
                                          <p:val>
                                            <p:strVal val="#ppt_y+#ppt_h*1.125000"/>
                                          </p:val>
                                        </p:tav>
                                      </p:tavLst>
                                    </p:anim>
                                    <p:animEffect transition="out" filter="wipe(down)">
                                      <p:cBhvr>
                                        <p:cTn id="12" dur="500"/>
                                        <p:tgtEl>
                                          <p:spTgt spid="1026"/>
                                        </p:tgtEl>
                                      </p:cBhvr>
                                    </p:animEffect>
                                    <p:set>
                                      <p:cBhvr>
                                        <p:cTn id="13" dur="1" fill="hold">
                                          <p:stCondLst>
                                            <p:cond delay="499"/>
                                          </p:stCondLst>
                                        </p:cTn>
                                        <p:tgtEl>
                                          <p:spTgt spid="1026"/>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030"/>
                                        </p:tgtEl>
                                        <p:attrNameLst>
                                          <p:attrName>style.visibility</p:attrName>
                                        </p:attrNameLst>
                                      </p:cBhvr>
                                      <p:to>
                                        <p:strVal val="visible"/>
                                      </p:to>
                                    </p:set>
                                    <p:animEffect transition="in" filter="fade">
                                      <p:cBhvr>
                                        <p:cTn id="16" dur="500"/>
                                        <p:tgtEl>
                                          <p:spTgt spid="1030"/>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xit" presetSubtype="0" fill="hold" nodeType="clickEffect">
                                  <p:stCondLst>
                                    <p:cond delay="0"/>
                                  </p:stCondLst>
                                  <p:childTnLst>
                                    <p:anim calcmode="lin" valueType="num">
                                      <p:cBhvr>
                                        <p:cTn id="20" dur="1000"/>
                                        <p:tgtEl>
                                          <p:spTgt spid="1030"/>
                                        </p:tgtEl>
                                        <p:attrNameLst>
                                          <p:attrName>ppt_w</p:attrName>
                                        </p:attrNameLst>
                                      </p:cBhvr>
                                      <p:tavLst>
                                        <p:tav tm="0">
                                          <p:val>
                                            <p:strVal val="ppt_w"/>
                                          </p:val>
                                        </p:tav>
                                        <p:tav tm="100000">
                                          <p:val>
                                            <p:strVal val="ppt_w*0.70"/>
                                          </p:val>
                                        </p:tav>
                                      </p:tavLst>
                                    </p:anim>
                                    <p:anim calcmode="lin" valueType="num">
                                      <p:cBhvr>
                                        <p:cTn id="21" dur="1000"/>
                                        <p:tgtEl>
                                          <p:spTgt spid="1030"/>
                                        </p:tgtEl>
                                        <p:attrNameLst>
                                          <p:attrName>ppt_h</p:attrName>
                                        </p:attrNameLst>
                                      </p:cBhvr>
                                      <p:tavLst>
                                        <p:tav tm="0">
                                          <p:val>
                                            <p:strVal val="ppt_h"/>
                                          </p:val>
                                        </p:tav>
                                        <p:tav tm="100000">
                                          <p:val>
                                            <p:strVal val="ppt_h"/>
                                          </p:val>
                                        </p:tav>
                                      </p:tavLst>
                                    </p:anim>
                                    <p:animEffect transition="out" filter="fade">
                                      <p:cBhvr>
                                        <p:cTn id="22" dur="1000"/>
                                        <p:tgtEl>
                                          <p:spTgt spid="1030"/>
                                        </p:tgtEl>
                                      </p:cBhvr>
                                    </p:animEffect>
                                    <p:set>
                                      <p:cBhvr>
                                        <p:cTn id="23" dur="1" fill="hold">
                                          <p:stCondLst>
                                            <p:cond delay="999"/>
                                          </p:stCondLst>
                                        </p:cTn>
                                        <p:tgtEl>
                                          <p:spTgt spid="1030"/>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B7B10-AACF-4039-936B-67AE53B25EA1}"/>
              </a:ext>
            </a:extLst>
          </p:cNvPr>
          <p:cNvSpPr>
            <a:spLocks noGrp="1"/>
          </p:cNvSpPr>
          <p:nvPr>
            <p:ph type="title"/>
          </p:nvPr>
        </p:nvSpPr>
        <p:spPr>
          <a:xfrm>
            <a:off x="1251678" y="382385"/>
            <a:ext cx="10178322" cy="855865"/>
          </a:xfrm>
        </p:spPr>
        <p:txBody>
          <a:bodyPr>
            <a:normAutofit/>
          </a:bodyPr>
          <a:lstStyle/>
          <a:p>
            <a:r>
              <a:rPr lang="es-419" dirty="0"/>
              <a:t>Referencia de comandos de la CLI</a:t>
            </a:r>
          </a:p>
        </p:txBody>
      </p:sp>
      <p:graphicFrame>
        <p:nvGraphicFramePr>
          <p:cNvPr id="5" name="Marcador de contenido 4">
            <a:extLst>
              <a:ext uri="{FF2B5EF4-FFF2-40B4-BE49-F238E27FC236}">
                <a16:creationId xmlns:a16="http://schemas.microsoft.com/office/drawing/2014/main" id="{AC873C53-6842-4120-A443-D4D4DEE0208A}"/>
              </a:ext>
            </a:extLst>
          </p:cNvPr>
          <p:cNvGraphicFramePr>
            <a:graphicFrameLocks noGrp="1"/>
          </p:cNvGraphicFramePr>
          <p:nvPr>
            <p:ph idx="1"/>
            <p:extLst>
              <p:ext uri="{D42A27DB-BD31-4B8C-83A1-F6EECF244321}">
                <p14:modId xmlns:p14="http://schemas.microsoft.com/office/powerpoint/2010/main" val="2549501882"/>
              </p:ext>
            </p:extLst>
          </p:nvPr>
        </p:nvGraphicFramePr>
        <p:xfrm>
          <a:off x="1250949" y="1238250"/>
          <a:ext cx="10179051" cy="5156200"/>
        </p:xfrm>
        <a:graphic>
          <a:graphicData uri="http://schemas.openxmlformats.org/drawingml/2006/table">
            <a:tbl>
              <a:tblPr firstRow="1" bandRow="1">
                <a:tableStyleId>{073A0DAA-6AF3-43AB-8588-CEC1D06C72B9}</a:tableStyleId>
              </a:tblPr>
              <a:tblGrid>
                <a:gridCol w="1568450">
                  <a:extLst>
                    <a:ext uri="{9D8B030D-6E8A-4147-A177-3AD203B41FA5}">
                      <a16:colId xmlns:a16="http://schemas.microsoft.com/office/drawing/2014/main" val="726600289"/>
                    </a:ext>
                  </a:extLst>
                </a:gridCol>
                <a:gridCol w="1047750">
                  <a:extLst>
                    <a:ext uri="{9D8B030D-6E8A-4147-A177-3AD203B41FA5}">
                      <a16:colId xmlns:a16="http://schemas.microsoft.com/office/drawing/2014/main" val="3438078499"/>
                    </a:ext>
                  </a:extLst>
                </a:gridCol>
                <a:gridCol w="7562851">
                  <a:extLst>
                    <a:ext uri="{9D8B030D-6E8A-4147-A177-3AD203B41FA5}">
                      <a16:colId xmlns:a16="http://schemas.microsoft.com/office/drawing/2014/main" val="2951041570"/>
                    </a:ext>
                  </a:extLst>
                </a:gridCol>
              </a:tblGrid>
              <a:tr h="370840">
                <a:tc>
                  <a:txBody>
                    <a:bodyPr/>
                    <a:lstStyle/>
                    <a:p>
                      <a:r>
                        <a:rPr lang="es-ES" dirty="0"/>
                        <a:t>COMANDO</a:t>
                      </a:r>
                      <a:endParaRPr lang="es-419" dirty="0"/>
                    </a:p>
                  </a:txBody>
                  <a:tcPr/>
                </a:tc>
                <a:tc>
                  <a:txBody>
                    <a:bodyPr/>
                    <a:lstStyle/>
                    <a:p>
                      <a:r>
                        <a:rPr lang="es-ES" dirty="0"/>
                        <a:t>ALIAS</a:t>
                      </a:r>
                      <a:endParaRPr lang="es-419" dirty="0"/>
                    </a:p>
                  </a:txBody>
                  <a:tcPr/>
                </a:tc>
                <a:tc>
                  <a:txBody>
                    <a:bodyPr/>
                    <a:lstStyle/>
                    <a:p>
                      <a:r>
                        <a:rPr lang="es-ES" dirty="0"/>
                        <a:t>DESCRIPCION</a:t>
                      </a:r>
                      <a:endParaRPr lang="es-419" dirty="0"/>
                    </a:p>
                  </a:txBody>
                  <a:tcPr/>
                </a:tc>
                <a:extLst>
                  <a:ext uri="{0D108BD9-81ED-4DB2-BD59-A6C34878D82A}">
                    <a16:rowId xmlns:a16="http://schemas.microsoft.com/office/drawing/2014/main" val="3125811353"/>
                  </a:ext>
                </a:extLst>
              </a:tr>
              <a:tr h="370840">
                <a:tc>
                  <a:txBody>
                    <a:bodyPr/>
                    <a:lstStyle/>
                    <a:p>
                      <a:r>
                        <a:rPr lang="es-419" sz="1800" u="none" strike="noStrike" kern="1200" dirty="0" err="1">
                          <a:effectLst/>
                          <a:hlinkClick r:id="rId2"/>
                        </a:rPr>
                        <a:t>add</a:t>
                      </a:r>
                      <a:endParaRPr lang="es-419" dirty="0"/>
                    </a:p>
                  </a:txBody>
                  <a:tcPr/>
                </a:tc>
                <a:tc>
                  <a:txBody>
                    <a:bodyPr/>
                    <a:lstStyle/>
                    <a:p>
                      <a:endParaRPr lang="es-419" dirty="0"/>
                    </a:p>
                  </a:txBody>
                  <a:tcPr/>
                </a:tc>
                <a:tc>
                  <a:txBody>
                    <a:bodyPr/>
                    <a:lstStyle/>
                    <a:p>
                      <a:r>
                        <a:rPr lang="es-419" dirty="0"/>
                        <a:t>Agrega soporte para una biblioteca externa a su proyecto.</a:t>
                      </a:r>
                    </a:p>
                  </a:txBody>
                  <a:tcPr/>
                </a:tc>
                <a:extLst>
                  <a:ext uri="{0D108BD9-81ED-4DB2-BD59-A6C34878D82A}">
                    <a16:rowId xmlns:a16="http://schemas.microsoft.com/office/drawing/2014/main" val="3354021086"/>
                  </a:ext>
                </a:extLst>
              </a:tr>
              <a:tr h="370840">
                <a:tc>
                  <a:txBody>
                    <a:bodyPr/>
                    <a:lstStyle/>
                    <a:p>
                      <a:r>
                        <a:rPr lang="es-419" sz="1800" u="none" strike="noStrike" kern="1200" dirty="0" err="1">
                          <a:effectLst/>
                          <a:hlinkClick r:id="rId3"/>
                        </a:rPr>
                        <a:t>analytics</a:t>
                      </a:r>
                      <a:endParaRPr lang="es-419" dirty="0"/>
                    </a:p>
                  </a:txBody>
                  <a:tcPr/>
                </a:tc>
                <a:tc>
                  <a:txBody>
                    <a:bodyPr/>
                    <a:lstStyle/>
                    <a:p>
                      <a:endParaRPr lang="es-419"/>
                    </a:p>
                  </a:txBody>
                  <a:tcPr/>
                </a:tc>
                <a:tc>
                  <a:txBody>
                    <a:bodyPr/>
                    <a:lstStyle/>
                    <a:p>
                      <a:r>
                        <a:rPr lang="es-419" dirty="0"/>
                        <a:t>Configura la recopilación de métricas de uso de CLI angular. Ver https://v8.angular.io/cli/usage-analytics-gathering.</a:t>
                      </a:r>
                    </a:p>
                  </a:txBody>
                  <a:tcPr/>
                </a:tc>
                <a:extLst>
                  <a:ext uri="{0D108BD9-81ED-4DB2-BD59-A6C34878D82A}">
                    <a16:rowId xmlns:a16="http://schemas.microsoft.com/office/drawing/2014/main" val="2699617444"/>
                  </a:ext>
                </a:extLst>
              </a:tr>
              <a:tr h="370840">
                <a:tc>
                  <a:txBody>
                    <a:bodyPr/>
                    <a:lstStyle/>
                    <a:p>
                      <a:r>
                        <a:rPr lang="es-419" sz="1800" u="none" strike="noStrike" kern="1200" dirty="0" err="1">
                          <a:effectLst/>
                          <a:hlinkClick r:id="rId4"/>
                        </a:rPr>
                        <a:t>build</a:t>
                      </a:r>
                      <a:endParaRPr lang="es-419" dirty="0"/>
                    </a:p>
                  </a:txBody>
                  <a:tcPr/>
                </a:tc>
                <a:tc>
                  <a:txBody>
                    <a:bodyPr/>
                    <a:lstStyle/>
                    <a:p>
                      <a:r>
                        <a:rPr lang="es-ES" dirty="0"/>
                        <a:t>b</a:t>
                      </a:r>
                      <a:endParaRPr lang="es-419" dirty="0"/>
                    </a:p>
                  </a:txBody>
                  <a:tcPr/>
                </a:tc>
                <a:tc>
                  <a:txBody>
                    <a:bodyPr/>
                    <a:lstStyle/>
                    <a:p>
                      <a:r>
                        <a:rPr lang="es-419" dirty="0"/>
                        <a:t>Compila una aplicación angular en un directorio de salida llamado </a:t>
                      </a:r>
                      <a:r>
                        <a:rPr lang="es-419" dirty="0" err="1"/>
                        <a:t>dist</a:t>
                      </a:r>
                      <a:r>
                        <a:rPr lang="es-419" dirty="0"/>
                        <a:t> / en la ruta de salida dada. Debe ejecutarse desde un directorio de espacio de trabajo.</a:t>
                      </a:r>
                    </a:p>
                  </a:txBody>
                  <a:tcPr/>
                </a:tc>
                <a:extLst>
                  <a:ext uri="{0D108BD9-81ED-4DB2-BD59-A6C34878D82A}">
                    <a16:rowId xmlns:a16="http://schemas.microsoft.com/office/drawing/2014/main" val="3176886334"/>
                  </a:ext>
                </a:extLst>
              </a:tr>
              <a:tr h="370840">
                <a:tc>
                  <a:txBody>
                    <a:bodyPr/>
                    <a:lstStyle/>
                    <a:p>
                      <a:r>
                        <a:rPr lang="es-419" sz="1800" u="none" strike="noStrike" kern="1200" dirty="0" err="1">
                          <a:effectLst/>
                          <a:hlinkClick r:id="rId5"/>
                        </a:rPr>
                        <a:t>config</a:t>
                      </a:r>
                      <a:endParaRPr lang="es-419" dirty="0"/>
                    </a:p>
                  </a:txBody>
                  <a:tcPr/>
                </a:tc>
                <a:tc>
                  <a:txBody>
                    <a:bodyPr/>
                    <a:lstStyle/>
                    <a:p>
                      <a:endParaRPr lang="es-419" dirty="0"/>
                    </a:p>
                  </a:txBody>
                  <a:tcPr/>
                </a:tc>
                <a:tc>
                  <a:txBody>
                    <a:bodyPr/>
                    <a:lstStyle/>
                    <a:p>
                      <a:r>
                        <a:rPr lang="es-419" dirty="0"/>
                        <a:t>Recupera o establece valores de configuración angular en el archivo </a:t>
                      </a:r>
                      <a:r>
                        <a:rPr lang="es-419" dirty="0" err="1"/>
                        <a:t>angular.json</a:t>
                      </a:r>
                      <a:r>
                        <a:rPr lang="es-419" dirty="0"/>
                        <a:t> para el espacio de trabajo.</a:t>
                      </a:r>
                    </a:p>
                  </a:txBody>
                  <a:tcPr/>
                </a:tc>
                <a:extLst>
                  <a:ext uri="{0D108BD9-81ED-4DB2-BD59-A6C34878D82A}">
                    <a16:rowId xmlns:a16="http://schemas.microsoft.com/office/drawing/2014/main" val="587250420"/>
                  </a:ext>
                </a:extLst>
              </a:tr>
              <a:tr h="370840">
                <a:tc>
                  <a:txBody>
                    <a:bodyPr/>
                    <a:lstStyle/>
                    <a:p>
                      <a:r>
                        <a:rPr lang="es-419" sz="1800" u="sng" kern="1200" dirty="0" err="1">
                          <a:effectLst/>
                          <a:hlinkClick r:id="rId6"/>
                        </a:rPr>
                        <a:t>generate</a:t>
                      </a:r>
                      <a:endParaRPr lang="es-419" dirty="0"/>
                    </a:p>
                  </a:txBody>
                  <a:tcPr/>
                </a:tc>
                <a:tc>
                  <a:txBody>
                    <a:bodyPr/>
                    <a:lstStyle/>
                    <a:p>
                      <a:r>
                        <a:rPr lang="es-ES" dirty="0"/>
                        <a:t>g</a:t>
                      </a:r>
                      <a:endParaRPr lang="es-419" dirty="0"/>
                    </a:p>
                  </a:txBody>
                  <a:tcPr/>
                </a:tc>
                <a:tc>
                  <a:txBody>
                    <a:bodyPr/>
                    <a:lstStyle/>
                    <a:p>
                      <a:r>
                        <a:rPr lang="es-419" dirty="0"/>
                        <a:t>Genera y / o modifica archivos basados en un esquema.</a:t>
                      </a:r>
                    </a:p>
                  </a:txBody>
                  <a:tcPr/>
                </a:tc>
                <a:extLst>
                  <a:ext uri="{0D108BD9-81ED-4DB2-BD59-A6C34878D82A}">
                    <a16:rowId xmlns:a16="http://schemas.microsoft.com/office/drawing/2014/main" val="3470440745"/>
                  </a:ext>
                </a:extLst>
              </a:tr>
              <a:tr h="370840">
                <a:tc>
                  <a:txBody>
                    <a:bodyPr/>
                    <a:lstStyle/>
                    <a:p>
                      <a:r>
                        <a:rPr lang="es-419" sz="1800" u="none" strike="noStrike" kern="1200" dirty="0">
                          <a:effectLst/>
                          <a:hlinkClick r:id="rId7"/>
                        </a:rPr>
                        <a:t>new</a:t>
                      </a:r>
                      <a:endParaRPr lang="es-419" dirty="0"/>
                    </a:p>
                  </a:txBody>
                  <a:tcPr/>
                </a:tc>
                <a:tc>
                  <a:txBody>
                    <a:bodyPr/>
                    <a:lstStyle/>
                    <a:p>
                      <a:r>
                        <a:rPr lang="es-ES" dirty="0"/>
                        <a:t>n</a:t>
                      </a:r>
                      <a:endParaRPr lang="es-419" dirty="0"/>
                    </a:p>
                  </a:txBody>
                  <a:tcPr/>
                </a:tc>
                <a:tc>
                  <a:txBody>
                    <a:bodyPr/>
                    <a:lstStyle/>
                    <a:p>
                      <a:r>
                        <a:rPr lang="es-419" dirty="0"/>
                        <a:t>Crea un nuevo espacio de trabajo y una aplicación angular inicial.</a:t>
                      </a:r>
                    </a:p>
                  </a:txBody>
                  <a:tcPr/>
                </a:tc>
                <a:extLst>
                  <a:ext uri="{0D108BD9-81ED-4DB2-BD59-A6C34878D82A}">
                    <a16:rowId xmlns:a16="http://schemas.microsoft.com/office/drawing/2014/main" val="2234007910"/>
                  </a:ext>
                </a:extLst>
              </a:tr>
              <a:tr h="370840">
                <a:tc>
                  <a:txBody>
                    <a:bodyPr/>
                    <a:lstStyle/>
                    <a:p>
                      <a:r>
                        <a:rPr lang="es-419" sz="1800" u="none" strike="noStrike" kern="1200" dirty="0">
                          <a:effectLst/>
                          <a:hlinkClick r:id="rId8"/>
                        </a:rPr>
                        <a:t>run</a:t>
                      </a:r>
                      <a:endParaRPr lang="es-419" dirty="0"/>
                    </a:p>
                  </a:txBody>
                  <a:tcPr/>
                </a:tc>
                <a:tc>
                  <a:txBody>
                    <a:bodyPr/>
                    <a:lstStyle/>
                    <a:p>
                      <a:endParaRPr lang="es-419" dirty="0"/>
                    </a:p>
                  </a:txBody>
                  <a:tcPr/>
                </a:tc>
                <a:tc>
                  <a:txBody>
                    <a:bodyPr/>
                    <a:lstStyle/>
                    <a:p>
                      <a:r>
                        <a:rPr lang="es-419" dirty="0"/>
                        <a:t>Ejecuta un objetivo de Arquitectura con una configuración de generador personalizada opcional definida en su proyecto.</a:t>
                      </a:r>
                    </a:p>
                  </a:txBody>
                  <a:tcPr/>
                </a:tc>
                <a:extLst>
                  <a:ext uri="{0D108BD9-81ED-4DB2-BD59-A6C34878D82A}">
                    <a16:rowId xmlns:a16="http://schemas.microsoft.com/office/drawing/2014/main" val="2619328244"/>
                  </a:ext>
                </a:extLst>
              </a:tr>
              <a:tr h="370840">
                <a:tc>
                  <a:txBody>
                    <a:bodyPr/>
                    <a:lstStyle/>
                    <a:p>
                      <a:r>
                        <a:rPr lang="es-419" sz="1800" u="sng" kern="1200" dirty="0">
                          <a:effectLst/>
                          <a:hlinkClick r:id="rId9"/>
                        </a:rPr>
                        <a:t>serve</a:t>
                      </a:r>
                      <a:endParaRPr lang="es-419" dirty="0"/>
                    </a:p>
                  </a:txBody>
                  <a:tcPr/>
                </a:tc>
                <a:tc>
                  <a:txBody>
                    <a:bodyPr/>
                    <a:lstStyle/>
                    <a:p>
                      <a:r>
                        <a:rPr lang="es-ES" dirty="0"/>
                        <a:t>s</a:t>
                      </a:r>
                      <a:endParaRPr lang="es-419" dirty="0"/>
                    </a:p>
                  </a:txBody>
                  <a:tcPr/>
                </a:tc>
                <a:tc>
                  <a:txBody>
                    <a:bodyPr/>
                    <a:lstStyle/>
                    <a:p>
                      <a:r>
                        <a:rPr lang="es-419" dirty="0"/>
                        <a:t>Construye y sirve su aplicación, reconstruyéndose en los cambios de archivos.</a:t>
                      </a:r>
                    </a:p>
                  </a:txBody>
                  <a:tcPr/>
                </a:tc>
                <a:extLst>
                  <a:ext uri="{0D108BD9-81ED-4DB2-BD59-A6C34878D82A}">
                    <a16:rowId xmlns:a16="http://schemas.microsoft.com/office/drawing/2014/main" val="2649484053"/>
                  </a:ext>
                </a:extLst>
              </a:tr>
              <a:tr h="370840">
                <a:tc>
                  <a:txBody>
                    <a:bodyPr/>
                    <a:lstStyle/>
                    <a:p>
                      <a:r>
                        <a:rPr lang="es-419" sz="1800" u="sng" kern="1200" dirty="0">
                          <a:effectLst/>
                          <a:hlinkClick r:id="rId10"/>
                        </a:rPr>
                        <a:t>test</a:t>
                      </a:r>
                      <a:endParaRPr lang="es-419" dirty="0"/>
                    </a:p>
                  </a:txBody>
                  <a:tcPr/>
                </a:tc>
                <a:tc>
                  <a:txBody>
                    <a:bodyPr/>
                    <a:lstStyle/>
                    <a:p>
                      <a:r>
                        <a:rPr lang="es-ES" dirty="0"/>
                        <a:t>t</a:t>
                      </a:r>
                      <a:endParaRPr lang="es-419" dirty="0"/>
                    </a:p>
                  </a:txBody>
                  <a:tcPr/>
                </a:tc>
                <a:tc>
                  <a:txBody>
                    <a:bodyPr/>
                    <a:lstStyle/>
                    <a:p>
                      <a:r>
                        <a:rPr lang="es-419" dirty="0"/>
                        <a:t>Ejecuta pruebas unitarias en un proyecto.</a:t>
                      </a:r>
                    </a:p>
                  </a:txBody>
                  <a:tcPr/>
                </a:tc>
                <a:extLst>
                  <a:ext uri="{0D108BD9-81ED-4DB2-BD59-A6C34878D82A}">
                    <a16:rowId xmlns:a16="http://schemas.microsoft.com/office/drawing/2014/main" val="1096296496"/>
                  </a:ext>
                </a:extLst>
              </a:tr>
              <a:tr h="370840">
                <a:tc>
                  <a:txBody>
                    <a:bodyPr/>
                    <a:lstStyle/>
                    <a:p>
                      <a:r>
                        <a:rPr lang="es-419" sz="1800" u="none" strike="noStrike" kern="1200" dirty="0" err="1">
                          <a:effectLst/>
                          <a:hlinkClick r:id="rId11"/>
                        </a:rPr>
                        <a:t>version</a:t>
                      </a:r>
                      <a:endParaRPr lang="es-419" dirty="0"/>
                    </a:p>
                  </a:txBody>
                  <a:tcPr/>
                </a:tc>
                <a:tc>
                  <a:txBody>
                    <a:bodyPr/>
                    <a:lstStyle/>
                    <a:p>
                      <a:r>
                        <a:rPr lang="es-ES" dirty="0"/>
                        <a:t>v</a:t>
                      </a:r>
                      <a:endParaRPr lang="es-419" dirty="0"/>
                    </a:p>
                  </a:txBody>
                  <a:tcPr/>
                </a:tc>
                <a:tc>
                  <a:txBody>
                    <a:bodyPr/>
                    <a:lstStyle/>
                    <a:p>
                      <a:r>
                        <a:rPr lang="es-419" dirty="0"/>
                        <a:t>Salidas versión CLI angular.</a:t>
                      </a:r>
                    </a:p>
                  </a:txBody>
                  <a:tcPr/>
                </a:tc>
                <a:extLst>
                  <a:ext uri="{0D108BD9-81ED-4DB2-BD59-A6C34878D82A}">
                    <a16:rowId xmlns:a16="http://schemas.microsoft.com/office/drawing/2014/main" val="3353408183"/>
                  </a:ext>
                </a:extLst>
              </a:tr>
            </a:tbl>
          </a:graphicData>
        </a:graphic>
      </p:graphicFrame>
    </p:spTree>
    <p:extLst>
      <p:ext uri="{BB962C8B-B14F-4D97-AF65-F5344CB8AC3E}">
        <p14:creationId xmlns:p14="http://schemas.microsoft.com/office/powerpoint/2010/main" val="3349065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67C23-F644-4278-9806-61E6E1380062}"/>
              </a:ext>
            </a:extLst>
          </p:cNvPr>
          <p:cNvSpPr>
            <a:spLocks noGrp="1"/>
          </p:cNvSpPr>
          <p:nvPr>
            <p:ph type="title"/>
          </p:nvPr>
        </p:nvSpPr>
        <p:spPr/>
        <p:txBody>
          <a:bodyPr/>
          <a:lstStyle/>
          <a:p>
            <a:r>
              <a:rPr lang="es-419" dirty="0" err="1"/>
              <a:t>CreanDO</a:t>
            </a:r>
            <a:r>
              <a:rPr lang="es-419" dirty="0"/>
              <a:t> nuevo proyecto O MODULO RAÍZ</a:t>
            </a:r>
            <a:endParaRPr lang="en-US" dirty="0"/>
          </a:p>
        </p:txBody>
      </p:sp>
      <p:pic>
        <p:nvPicPr>
          <p:cNvPr id="7" name="Content Placeholder 6">
            <a:extLst>
              <a:ext uri="{FF2B5EF4-FFF2-40B4-BE49-F238E27FC236}">
                <a16:creationId xmlns:a16="http://schemas.microsoft.com/office/drawing/2014/main" id="{4DEC4333-F3A7-4ADB-801B-AE129CFBE1F6}"/>
              </a:ext>
            </a:extLst>
          </p:cNvPr>
          <p:cNvPicPr>
            <a:picLocks noGrp="1" noChangeAspect="1"/>
          </p:cNvPicPr>
          <p:nvPr>
            <p:ph idx="1"/>
          </p:nvPr>
        </p:nvPicPr>
        <p:blipFill>
          <a:blip r:embed="rId2"/>
          <a:stretch>
            <a:fillRect/>
          </a:stretch>
        </p:blipFill>
        <p:spPr>
          <a:xfrm>
            <a:off x="1250950" y="2655066"/>
            <a:ext cx="10179050" cy="2951217"/>
          </a:xfrm>
          <a:prstGeom prst="rect">
            <a:avLst/>
          </a:prstGeom>
        </p:spPr>
      </p:pic>
    </p:spTree>
    <p:extLst>
      <p:ext uri="{BB962C8B-B14F-4D97-AF65-F5344CB8AC3E}">
        <p14:creationId xmlns:p14="http://schemas.microsoft.com/office/powerpoint/2010/main" val="2112229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83DD2-793A-4525-ACBD-CBB967B8F25E}"/>
              </a:ext>
            </a:extLst>
          </p:cNvPr>
          <p:cNvSpPr>
            <a:spLocks noGrp="1"/>
          </p:cNvSpPr>
          <p:nvPr>
            <p:ph type="title"/>
          </p:nvPr>
        </p:nvSpPr>
        <p:spPr/>
        <p:txBody>
          <a:bodyPr/>
          <a:lstStyle/>
          <a:p>
            <a:r>
              <a:rPr lang="es-419" dirty="0" err="1"/>
              <a:t>CreanDO</a:t>
            </a:r>
            <a:r>
              <a:rPr lang="es-419" dirty="0"/>
              <a:t> nuevo proyecto O MODULO RAÍZ</a:t>
            </a:r>
            <a:endParaRPr lang="en-US" dirty="0"/>
          </a:p>
        </p:txBody>
      </p:sp>
      <p:pic>
        <p:nvPicPr>
          <p:cNvPr id="4" name="Content Placeholder 3">
            <a:extLst>
              <a:ext uri="{FF2B5EF4-FFF2-40B4-BE49-F238E27FC236}">
                <a16:creationId xmlns:a16="http://schemas.microsoft.com/office/drawing/2014/main" id="{7E03191B-3973-4B28-96FB-005696AE1D79}"/>
              </a:ext>
            </a:extLst>
          </p:cNvPr>
          <p:cNvPicPr>
            <a:picLocks noGrp="1" noChangeAspect="1"/>
          </p:cNvPicPr>
          <p:nvPr>
            <p:ph idx="1"/>
          </p:nvPr>
        </p:nvPicPr>
        <p:blipFill>
          <a:blip r:embed="rId2"/>
          <a:stretch>
            <a:fillRect/>
          </a:stretch>
        </p:blipFill>
        <p:spPr>
          <a:xfrm>
            <a:off x="1255284" y="2161117"/>
            <a:ext cx="10378843" cy="4542049"/>
          </a:xfrm>
          <a:prstGeom prst="rect">
            <a:avLst/>
          </a:prstGeom>
        </p:spPr>
      </p:pic>
    </p:spTree>
    <p:extLst>
      <p:ext uri="{BB962C8B-B14F-4D97-AF65-F5344CB8AC3E}">
        <p14:creationId xmlns:p14="http://schemas.microsoft.com/office/powerpoint/2010/main" val="52021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140B-488E-4E63-BE2B-A3EBB1EBF6F4}"/>
              </a:ext>
            </a:extLst>
          </p:cNvPr>
          <p:cNvSpPr>
            <a:spLocks noGrp="1"/>
          </p:cNvSpPr>
          <p:nvPr>
            <p:ph type="title"/>
          </p:nvPr>
        </p:nvSpPr>
        <p:spPr/>
        <p:txBody>
          <a:bodyPr/>
          <a:lstStyle/>
          <a:p>
            <a:r>
              <a:rPr lang="es-419" dirty="0" err="1"/>
              <a:t>COntenido</a:t>
            </a:r>
            <a:endParaRPr lang="en-US" dirty="0"/>
          </a:p>
        </p:txBody>
      </p:sp>
      <p:sp>
        <p:nvSpPr>
          <p:cNvPr id="3" name="Content Placeholder 2">
            <a:extLst>
              <a:ext uri="{FF2B5EF4-FFF2-40B4-BE49-F238E27FC236}">
                <a16:creationId xmlns:a16="http://schemas.microsoft.com/office/drawing/2014/main" id="{633739DC-4260-49D7-B476-B069D6D1F0B8}"/>
              </a:ext>
            </a:extLst>
          </p:cNvPr>
          <p:cNvSpPr>
            <a:spLocks noGrp="1"/>
          </p:cNvSpPr>
          <p:nvPr>
            <p:ph idx="1"/>
          </p:nvPr>
        </p:nvSpPr>
        <p:spPr>
          <a:xfrm>
            <a:off x="955040" y="1391921"/>
            <a:ext cx="10850880" cy="5293360"/>
          </a:xfrm>
        </p:spPr>
        <p:txBody>
          <a:bodyPr>
            <a:normAutofit fontScale="92500" lnSpcReduction="20000"/>
          </a:bodyPr>
          <a:lstStyle/>
          <a:p>
            <a:pPr marL="457200" indent="-457200">
              <a:buFont typeface="+mj-lt"/>
              <a:buAutoNum type="arabicPeriod"/>
            </a:pPr>
            <a:r>
              <a:rPr lang="es-419" dirty="0"/>
              <a:t>Generalidades</a:t>
            </a:r>
          </a:p>
          <a:p>
            <a:pPr marL="914400" lvl="1" indent="-457200" algn="just">
              <a:buFont typeface="+mj-lt"/>
              <a:buAutoNum type="alphaLcParenR"/>
            </a:pPr>
            <a:r>
              <a:rPr lang="es-419" dirty="0"/>
              <a:t>Historia (Creador, problema que solucionó, evolución, estado actual en los rankings mundiales)</a:t>
            </a:r>
          </a:p>
          <a:p>
            <a:pPr marL="914400" lvl="1" indent="-457200">
              <a:buFont typeface="+mj-lt"/>
              <a:buAutoNum type="alphaLcParenR"/>
            </a:pPr>
            <a:r>
              <a:rPr lang="es-419" dirty="0"/>
              <a:t>Arquitectura y Elementos del Framework</a:t>
            </a:r>
          </a:p>
          <a:p>
            <a:pPr marL="1371600" lvl="2" indent="-457200">
              <a:buFont typeface="+mj-lt"/>
              <a:buAutoNum type="arabicPeriod"/>
            </a:pPr>
            <a:r>
              <a:rPr lang="en-US" dirty="0" err="1"/>
              <a:t>Soporte</a:t>
            </a:r>
            <a:r>
              <a:rPr lang="en-US" dirty="0"/>
              <a:t> a </a:t>
            </a:r>
            <a:r>
              <a:rPr lang="en-US" dirty="0" err="1"/>
              <a:t>navegadores</a:t>
            </a:r>
            <a:endParaRPr lang="en-US" dirty="0"/>
          </a:p>
          <a:p>
            <a:pPr marL="1371600" lvl="2" indent="-457200">
              <a:buFont typeface="+mj-lt"/>
              <a:buAutoNum type="arabicPeriod"/>
            </a:pPr>
            <a:r>
              <a:rPr lang="es-419" dirty="0"/>
              <a:t>Patrones de diseño implementados en el </a:t>
            </a:r>
            <a:r>
              <a:rPr lang="es-419" dirty="0" err="1"/>
              <a:t>framework</a:t>
            </a:r>
            <a:endParaRPr lang="es-419" dirty="0"/>
          </a:p>
          <a:p>
            <a:pPr marL="1371600" lvl="2" indent="-457200">
              <a:buFont typeface="+mj-lt"/>
              <a:buAutoNum type="arabicPeriod"/>
            </a:pPr>
            <a:r>
              <a:rPr lang="es-419" dirty="0"/>
              <a:t>Referencia de comandos de la CLI</a:t>
            </a:r>
          </a:p>
          <a:p>
            <a:pPr marL="1371600" lvl="2" indent="-457200">
              <a:buFont typeface="+mj-lt"/>
              <a:buAutoNum type="arabicPeriod"/>
            </a:pPr>
            <a:r>
              <a:rPr lang="es-419" dirty="0"/>
              <a:t>Creando el proyecto o modulo raíz (</a:t>
            </a:r>
            <a:r>
              <a:rPr lang="es-419" dirty="0" err="1"/>
              <a:t>root</a:t>
            </a:r>
            <a:r>
              <a:rPr lang="es-419" dirty="0"/>
              <a:t> module)</a:t>
            </a:r>
          </a:p>
          <a:p>
            <a:pPr marL="1371600" lvl="2" indent="-457200">
              <a:buFont typeface="+mj-lt"/>
              <a:buAutoNum type="arabicPeriod"/>
            </a:pPr>
            <a:r>
              <a:rPr lang="es-419" dirty="0"/>
              <a:t>Espacio de trabajo y estructura de archivos</a:t>
            </a:r>
          </a:p>
          <a:p>
            <a:pPr marL="914400" lvl="1" indent="-457200">
              <a:buFont typeface="+mj-lt"/>
              <a:buAutoNum type="alphaLcParenR"/>
            </a:pPr>
            <a:r>
              <a:rPr lang="es-419" dirty="0"/>
              <a:t>Instalación y configuración de </a:t>
            </a:r>
            <a:r>
              <a:rPr lang="es-419" dirty="0" err="1"/>
              <a:t>Jest</a:t>
            </a:r>
            <a:r>
              <a:rPr lang="es-419" dirty="0"/>
              <a:t> para pruebas unitarias</a:t>
            </a:r>
          </a:p>
          <a:p>
            <a:pPr marL="914400" lvl="1" indent="-457200">
              <a:buFont typeface="+mj-lt"/>
              <a:buAutoNum type="alphaLcParenR"/>
            </a:pPr>
            <a:r>
              <a:rPr lang="es-419" dirty="0"/>
              <a:t>Configuración</a:t>
            </a:r>
            <a:r>
              <a:rPr lang="en-US" dirty="0"/>
              <a:t> de TypeScript</a:t>
            </a:r>
            <a:endParaRPr lang="es-419" dirty="0"/>
          </a:p>
          <a:p>
            <a:pPr marL="914400" lvl="1" indent="-457200">
              <a:buFont typeface="+mj-lt"/>
              <a:buAutoNum type="alphaLcParenR"/>
            </a:pPr>
            <a:r>
              <a:rPr lang="es-419" dirty="0"/>
              <a:t>Breve Repaso de </a:t>
            </a:r>
            <a:r>
              <a:rPr lang="es-419" dirty="0" err="1"/>
              <a:t>Typescript</a:t>
            </a:r>
            <a:endParaRPr lang="es-419" dirty="0"/>
          </a:p>
          <a:p>
            <a:pPr marL="457200" indent="-457200">
              <a:buFont typeface="+mj-lt"/>
              <a:buAutoNum type="arabicPeriod"/>
            </a:pPr>
            <a:r>
              <a:rPr lang="es-419" dirty="0"/>
              <a:t>Arquitectura Base y Fundamentos Básicos</a:t>
            </a:r>
          </a:p>
          <a:p>
            <a:pPr marL="914400" lvl="1" indent="-457200">
              <a:buFont typeface="+mj-lt"/>
              <a:buAutoNum type="alphaLcParenR"/>
            </a:pPr>
            <a:r>
              <a:rPr lang="es-419" dirty="0"/>
              <a:t>Módulos y Modularidad Angular</a:t>
            </a:r>
          </a:p>
          <a:p>
            <a:pPr marL="1371600" lvl="2" indent="-457200">
              <a:buFont typeface="+mj-lt"/>
              <a:buAutoNum type="arabicPeriod"/>
            </a:pPr>
            <a:r>
              <a:rPr lang="es-419" dirty="0"/>
              <a:t>Introducción a módulos (Que es un módulo y estructura base, partes de un módulo (</a:t>
            </a:r>
            <a:r>
              <a:rPr lang="es-419" dirty="0" err="1"/>
              <a:t>metadata</a:t>
            </a:r>
            <a:r>
              <a:rPr lang="es-419" dirty="0"/>
              <a:t>))</a:t>
            </a:r>
          </a:p>
          <a:p>
            <a:pPr marL="1371600" lvl="2" indent="-457200">
              <a:buFont typeface="+mj-lt"/>
              <a:buAutoNum type="arabicPeriod"/>
            </a:pPr>
            <a:r>
              <a:rPr lang="es-419" dirty="0"/>
              <a:t>Módulos de uso frecuente y restricciones</a:t>
            </a:r>
          </a:p>
          <a:p>
            <a:pPr marL="1371600" lvl="2" indent="-457200">
              <a:buFont typeface="+mj-lt"/>
              <a:buAutoNum type="arabicPeriod"/>
            </a:pPr>
            <a:r>
              <a:rPr lang="es-419" dirty="0"/>
              <a:t>Tipos de módulos</a:t>
            </a:r>
          </a:p>
          <a:p>
            <a:pPr marL="1371600" lvl="2" indent="-457200">
              <a:buFont typeface="+mj-lt"/>
              <a:buAutoNum type="arabicPeriod"/>
            </a:pPr>
            <a:r>
              <a:rPr lang="es-419" dirty="0"/>
              <a:t>Desarrollo de aplicaciones modulares (</a:t>
            </a:r>
            <a:r>
              <a:rPr lang="es-419" dirty="0" err="1"/>
              <a:t>rootModule</a:t>
            </a:r>
            <a:r>
              <a:rPr lang="es-419" dirty="0"/>
              <a:t> y </a:t>
            </a:r>
            <a:r>
              <a:rPr lang="es-419" dirty="0" err="1"/>
              <a:t>features</a:t>
            </a:r>
            <a:r>
              <a:rPr lang="es-419" dirty="0"/>
              <a:t> modules, relación con componentes)</a:t>
            </a:r>
          </a:p>
          <a:p>
            <a:pPr marL="457200" indent="-457200">
              <a:buFont typeface="+mj-lt"/>
              <a:buAutoNum type="arabicPeriod"/>
            </a:pPr>
            <a:endParaRPr lang="en-US" dirty="0"/>
          </a:p>
        </p:txBody>
      </p:sp>
    </p:spTree>
    <p:extLst>
      <p:ext uri="{BB962C8B-B14F-4D97-AF65-F5344CB8AC3E}">
        <p14:creationId xmlns:p14="http://schemas.microsoft.com/office/powerpoint/2010/main" val="4162026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A8CB-6BAE-4E68-BC5F-1C4C71F2261A}"/>
              </a:ext>
            </a:extLst>
          </p:cNvPr>
          <p:cNvSpPr>
            <a:spLocks noGrp="1"/>
          </p:cNvSpPr>
          <p:nvPr>
            <p:ph type="title"/>
          </p:nvPr>
        </p:nvSpPr>
        <p:spPr/>
        <p:txBody>
          <a:bodyPr/>
          <a:lstStyle/>
          <a:p>
            <a:r>
              <a:rPr lang="es-419" dirty="0" err="1"/>
              <a:t>CreanDO</a:t>
            </a:r>
            <a:r>
              <a:rPr lang="es-419" dirty="0"/>
              <a:t> nuevo proyecto O MODULO RAÍZ</a:t>
            </a:r>
            <a:endParaRPr lang="en-US" dirty="0"/>
          </a:p>
        </p:txBody>
      </p:sp>
      <p:pic>
        <p:nvPicPr>
          <p:cNvPr id="4" name="Content Placeholder 3">
            <a:extLst>
              <a:ext uri="{FF2B5EF4-FFF2-40B4-BE49-F238E27FC236}">
                <a16:creationId xmlns:a16="http://schemas.microsoft.com/office/drawing/2014/main" id="{14C47802-8EB4-4EB3-BD5B-A61517A17114}"/>
              </a:ext>
            </a:extLst>
          </p:cNvPr>
          <p:cNvPicPr>
            <a:picLocks noGrp="1" noChangeAspect="1"/>
          </p:cNvPicPr>
          <p:nvPr>
            <p:ph idx="1"/>
          </p:nvPr>
        </p:nvPicPr>
        <p:blipFill>
          <a:blip r:embed="rId2"/>
          <a:stretch>
            <a:fillRect/>
          </a:stretch>
        </p:blipFill>
        <p:spPr>
          <a:xfrm>
            <a:off x="1251678" y="2307019"/>
            <a:ext cx="10367892" cy="4387421"/>
          </a:xfrm>
          <a:prstGeom prst="rect">
            <a:avLst/>
          </a:prstGeom>
        </p:spPr>
      </p:pic>
    </p:spTree>
    <p:extLst>
      <p:ext uri="{BB962C8B-B14F-4D97-AF65-F5344CB8AC3E}">
        <p14:creationId xmlns:p14="http://schemas.microsoft.com/office/powerpoint/2010/main" val="3520163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1411B-9C88-4664-807C-1D9ED8F7AB7B}"/>
              </a:ext>
            </a:extLst>
          </p:cNvPr>
          <p:cNvSpPr>
            <a:spLocks noGrp="1"/>
          </p:cNvSpPr>
          <p:nvPr>
            <p:ph type="title"/>
          </p:nvPr>
        </p:nvSpPr>
        <p:spPr/>
        <p:txBody>
          <a:bodyPr/>
          <a:lstStyle/>
          <a:p>
            <a:r>
              <a:rPr lang="es-419" dirty="0" err="1"/>
              <a:t>CreanDO</a:t>
            </a:r>
            <a:r>
              <a:rPr lang="es-419" dirty="0"/>
              <a:t> nuevo proyecto O MODULO RAÍZ</a:t>
            </a:r>
            <a:endParaRPr lang="en-US" dirty="0"/>
          </a:p>
        </p:txBody>
      </p:sp>
      <p:sp>
        <p:nvSpPr>
          <p:cNvPr id="3" name="Content Placeholder 2">
            <a:extLst>
              <a:ext uri="{FF2B5EF4-FFF2-40B4-BE49-F238E27FC236}">
                <a16:creationId xmlns:a16="http://schemas.microsoft.com/office/drawing/2014/main" id="{69CC1287-3B12-4011-A21C-B923EB8B97AC}"/>
              </a:ext>
            </a:extLst>
          </p:cNvPr>
          <p:cNvSpPr>
            <a:spLocks noGrp="1"/>
          </p:cNvSpPr>
          <p:nvPr>
            <p:ph idx="1"/>
          </p:nvPr>
        </p:nvSpPr>
        <p:spPr>
          <a:solidFill>
            <a:srgbClr val="002060"/>
          </a:solidFill>
        </p:spPr>
        <p:txBody>
          <a:bodyPr>
            <a:normAutofit/>
          </a:bodyPr>
          <a:lstStyle/>
          <a:p>
            <a:pPr marL="0" indent="0">
              <a:buNone/>
            </a:pPr>
            <a:r>
              <a:rPr lang="es-419" sz="5400" dirty="0">
                <a:solidFill>
                  <a:schemeClr val="bg1"/>
                </a:solidFill>
              </a:rPr>
              <a:t>cd workshop</a:t>
            </a:r>
          </a:p>
          <a:p>
            <a:pPr marL="0" indent="0">
              <a:buNone/>
            </a:pPr>
            <a:r>
              <a:rPr lang="es-419" sz="5400" dirty="0">
                <a:solidFill>
                  <a:schemeClr val="bg1"/>
                </a:solidFill>
              </a:rPr>
              <a:t>ng serve</a:t>
            </a:r>
          </a:p>
          <a:p>
            <a:pPr marL="0" indent="0">
              <a:buNone/>
            </a:pPr>
            <a:endParaRPr lang="es-419" sz="5400" dirty="0">
              <a:solidFill>
                <a:schemeClr val="bg1"/>
              </a:solidFill>
            </a:endParaRPr>
          </a:p>
          <a:p>
            <a:pPr marL="0" indent="0">
              <a:buNone/>
            </a:pPr>
            <a:endParaRPr lang="en-US" sz="5400" dirty="0">
              <a:solidFill>
                <a:schemeClr val="bg1"/>
              </a:solidFill>
            </a:endParaRPr>
          </a:p>
        </p:txBody>
      </p:sp>
      <p:pic>
        <p:nvPicPr>
          <p:cNvPr id="4" name="Picture 3">
            <a:extLst>
              <a:ext uri="{FF2B5EF4-FFF2-40B4-BE49-F238E27FC236}">
                <a16:creationId xmlns:a16="http://schemas.microsoft.com/office/drawing/2014/main" id="{825E5E01-4CFD-4297-A51E-8B2E19CA0DEC}"/>
              </a:ext>
            </a:extLst>
          </p:cNvPr>
          <p:cNvPicPr>
            <a:picLocks noChangeAspect="1"/>
          </p:cNvPicPr>
          <p:nvPr/>
        </p:nvPicPr>
        <p:blipFill>
          <a:blip r:embed="rId2"/>
          <a:stretch>
            <a:fillRect/>
          </a:stretch>
        </p:blipFill>
        <p:spPr>
          <a:xfrm>
            <a:off x="72696" y="4249144"/>
            <a:ext cx="12046608" cy="2779986"/>
          </a:xfrm>
          <a:prstGeom prst="rect">
            <a:avLst/>
          </a:prstGeom>
        </p:spPr>
      </p:pic>
    </p:spTree>
    <p:extLst>
      <p:ext uri="{BB962C8B-B14F-4D97-AF65-F5344CB8AC3E}">
        <p14:creationId xmlns:p14="http://schemas.microsoft.com/office/powerpoint/2010/main" val="276828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2DA14-0C1A-4EAA-93C6-CF9ABB829188}"/>
              </a:ext>
            </a:extLst>
          </p:cNvPr>
          <p:cNvSpPr>
            <a:spLocks noGrp="1"/>
          </p:cNvSpPr>
          <p:nvPr>
            <p:ph type="title"/>
          </p:nvPr>
        </p:nvSpPr>
        <p:spPr/>
        <p:txBody>
          <a:bodyPr/>
          <a:lstStyle/>
          <a:p>
            <a:r>
              <a:rPr lang="es-419" dirty="0" err="1"/>
              <a:t>CreanDO</a:t>
            </a:r>
            <a:r>
              <a:rPr lang="es-419" dirty="0"/>
              <a:t> nuevo proyecto O MODULO RAÍZ</a:t>
            </a:r>
            <a:endParaRPr lang="en-US" dirty="0"/>
          </a:p>
        </p:txBody>
      </p:sp>
      <p:sp>
        <p:nvSpPr>
          <p:cNvPr id="3" name="Content Placeholder 2">
            <a:extLst>
              <a:ext uri="{FF2B5EF4-FFF2-40B4-BE49-F238E27FC236}">
                <a16:creationId xmlns:a16="http://schemas.microsoft.com/office/drawing/2014/main" id="{A40FF9A8-EFFA-44D4-AC8C-3F3EB857A40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6B12378-BFF3-456F-B2E5-93AF2AD0D22E}"/>
              </a:ext>
            </a:extLst>
          </p:cNvPr>
          <p:cNvPicPr>
            <a:picLocks noChangeAspect="1"/>
          </p:cNvPicPr>
          <p:nvPr/>
        </p:nvPicPr>
        <p:blipFill>
          <a:blip r:embed="rId2"/>
          <a:stretch>
            <a:fillRect/>
          </a:stretch>
        </p:blipFill>
        <p:spPr>
          <a:xfrm>
            <a:off x="1156138" y="1888703"/>
            <a:ext cx="10552386" cy="5209476"/>
          </a:xfrm>
          <a:prstGeom prst="rect">
            <a:avLst/>
          </a:prstGeom>
        </p:spPr>
      </p:pic>
    </p:spTree>
    <p:extLst>
      <p:ext uri="{BB962C8B-B14F-4D97-AF65-F5344CB8AC3E}">
        <p14:creationId xmlns:p14="http://schemas.microsoft.com/office/powerpoint/2010/main" val="1191115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2EAB0-2D19-44A8-B2A4-92704119E8F4}"/>
              </a:ext>
            </a:extLst>
          </p:cNvPr>
          <p:cNvSpPr>
            <a:spLocks noGrp="1"/>
          </p:cNvSpPr>
          <p:nvPr>
            <p:ph type="title"/>
          </p:nvPr>
        </p:nvSpPr>
        <p:spPr/>
        <p:txBody>
          <a:bodyPr/>
          <a:lstStyle/>
          <a:p>
            <a:pPr algn="r"/>
            <a:r>
              <a:rPr lang="en-US" dirty="0" err="1"/>
              <a:t>Espacio</a:t>
            </a:r>
            <a:r>
              <a:rPr lang="en-US" dirty="0"/>
              <a:t> de </a:t>
            </a:r>
            <a:r>
              <a:rPr lang="en-US" dirty="0" err="1"/>
              <a:t>trabajo</a:t>
            </a:r>
            <a:r>
              <a:rPr lang="en-US" dirty="0"/>
              <a:t> Y ESTRUCTURA de </a:t>
            </a:r>
            <a:r>
              <a:rPr lang="en-US" dirty="0" err="1"/>
              <a:t>archivos</a:t>
            </a:r>
            <a:endParaRPr lang="en-US" dirty="0"/>
          </a:p>
        </p:txBody>
      </p:sp>
      <p:pic>
        <p:nvPicPr>
          <p:cNvPr id="14" name="Imagen 13">
            <a:extLst>
              <a:ext uri="{FF2B5EF4-FFF2-40B4-BE49-F238E27FC236}">
                <a16:creationId xmlns:a16="http://schemas.microsoft.com/office/drawing/2014/main" id="{6063F652-5B90-45E0-A7CD-C572C28A782C}"/>
              </a:ext>
            </a:extLst>
          </p:cNvPr>
          <p:cNvPicPr>
            <a:picLocks noChangeAspect="1"/>
          </p:cNvPicPr>
          <p:nvPr/>
        </p:nvPicPr>
        <p:blipFill>
          <a:blip r:embed="rId2"/>
          <a:stretch>
            <a:fillRect/>
          </a:stretch>
        </p:blipFill>
        <p:spPr>
          <a:xfrm>
            <a:off x="6225779" y="1957587"/>
            <a:ext cx="3298180" cy="4633541"/>
          </a:xfrm>
          <a:prstGeom prst="rect">
            <a:avLst/>
          </a:prstGeom>
        </p:spPr>
      </p:pic>
      <p:pic>
        <p:nvPicPr>
          <p:cNvPr id="15" name="Imagen 14">
            <a:extLst>
              <a:ext uri="{FF2B5EF4-FFF2-40B4-BE49-F238E27FC236}">
                <a16:creationId xmlns:a16="http://schemas.microsoft.com/office/drawing/2014/main" id="{BF79F7BD-EA80-4BF5-8A3C-3ED5D51DBB3B}"/>
              </a:ext>
            </a:extLst>
          </p:cNvPr>
          <p:cNvPicPr>
            <a:picLocks noChangeAspect="1"/>
          </p:cNvPicPr>
          <p:nvPr/>
        </p:nvPicPr>
        <p:blipFill>
          <a:blip r:embed="rId3"/>
          <a:stretch>
            <a:fillRect/>
          </a:stretch>
        </p:blipFill>
        <p:spPr>
          <a:xfrm>
            <a:off x="1332959" y="1184560"/>
            <a:ext cx="3401602" cy="5489638"/>
          </a:xfrm>
          <a:prstGeom prst="rect">
            <a:avLst/>
          </a:prstGeom>
        </p:spPr>
      </p:pic>
    </p:spTree>
    <p:extLst>
      <p:ext uri="{BB962C8B-B14F-4D97-AF65-F5344CB8AC3E}">
        <p14:creationId xmlns:p14="http://schemas.microsoft.com/office/powerpoint/2010/main" val="2582674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E65CC3-9121-4B66-ABF9-BA4C644B7426}"/>
              </a:ext>
            </a:extLst>
          </p:cNvPr>
          <p:cNvSpPr>
            <a:spLocks noGrp="1"/>
          </p:cNvSpPr>
          <p:nvPr>
            <p:ph type="title"/>
          </p:nvPr>
        </p:nvSpPr>
        <p:spPr/>
        <p:txBody>
          <a:bodyPr>
            <a:normAutofit/>
          </a:bodyPr>
          <a:lstStyle/>
          <a:p>
            <a:r>
              <a:rPr lang="es-419" dirty="0" err="1"/>
              <a:t>framework</a:t>
            </a:r>
            <a:r>
              <a:rPr lang="es-419" dirty="0"/>
              <a:t> de </a:t>
            </a:r>
            <a:r>
              <a:rPr lang="es-419" dirty="0" err="1"/>
              <a:t>testing</a:t>
            </a:r>
            <a:r>
              <a:rPr lang="es-419" dirty="0"/>
              <a:t> </a:t>
            </a:r>
            <a:r>
              <a:rPr lang="es-419" dirty="0" err="1"/>
              <a:t>js</a:t>
            </a:r>
            <a:br>
              <a:rPr lang="es-419" dirty="0"/>
            </a:br>
            <a:endParaRPr lang="es-419" dirty="0"/>
          </a:p>
        </p:txBody>
      </p:sp>
      <p:sp>
        <p:nvSpPr>
          <p:cNvPr id="3" name="Marcador de texto 2">
            <a:extLst>
              <a:ext uri="{FF2B5EF4-FFF2-40B4-BE49-F238E27FC236}">
                <a16:creationId xmlns:a16="http://schemas.microsoft.com/office/drawing/2014/main" id="{FD95E4C9-7E09-4652-A08F-534417411B08}"/>
              </a:ext>
            </a:extLst>
          </p:cNvPr>
          <p:cNvSpPr>
            <a:spLocks noGrp="1"/>
          </p:cNvSpPr>
          <p:nvPr>
            <p:ph type="body" idx="1"/>
          </p:nvPr>
        </p:nvSpPr>
        <p:spPr>
          <a:xfrm>
            <a:off x="3242929" y="4293227"/>
            <a:ext cx="7017488" cy="1490885"/>
          </a:xfrm>
        </p:spPr>
        <p:txBody>
          <a:bodyPr>
            <a:normAutofit/>
          </a:bodyPr>
          <a:lstStyle/>
          <a:p>
            <a:r>
              <a:rPr lang="es-ES" dirty="0"/>
              <a:t>Instalación y configuración de </a:t>
            </a:r>
            <a:r>
              <a:rPr lang="es-ES" dirty="0" err="1"/>
              <a:t>jest</a:t>
            </a:r>
            <a:endParaRPr lang="es-419" dirty="0"/>
          </a:p>
        </p:txBody>
      </p:sp>
    </p:spTree>
    <p:extLst>
      <p:ext uri="{BB962C8B-B14F-4D97-AF65-F5344CB8AC3E}">
        <p14:creationId xmlns:p14="http://schemas.microsoft.com/office/powerpoint/2010/main" val="4287428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2EAB0-2D19-44A8-B2A4-92704119E8F4}"/>
              </a:ext>
            </a:extLst>
          </p:cNvPr>
          <p:cNvSpPr>
            <a:spLocks noGrp="1"/>
          </p:cNvSpPr>
          <p:nvPr>
            <p:ph type="title"/>
          </p:nvPr>
        </p:nvSpPr>
        <p:spPr>
          <a:xfrm>
            <a:off x="1251678" y="382385"/>
            <a:ext cx="10178322" cy="893965"/>
          </a:xfrm>
        </p:spPr>
        <p:txBody>
          <a:bodyPr>
            <a:normAutofit/>
          </a:bodyPr>
          <a:lstStyle/>
          <a:p>
            <a:r>
              <a:rPr lang="en-US" dirty="0" err="1"/>
              <a:t>Instalar</a:t>
            </a:r>
            <a:r>
              <a:rPr lang="en-US" dirty="0"/>
              <a:t> jest </a:t>
            </a:r>
            <a:r>
              <a:rPr lang="en-US" dirty="0" err="1"/>
              <a:t>en</a:t>
            </a:r>
            <a:r>
              <a:rPr lang="en-US" dirty="0"/>
              <a:t> el </a:t>
            </a:r>
            <a:r>
              <a:rPr lang="en-US" dirty="0" err="1"/>
              <a:t>proyecto</a:t>
            </a:r>
            <a:endParaRPr lang="en-US" dirty="0">
              <a:solidFill>
                <a:srgbClr val="FF0000"/>
              </a:solidFill>
            </a:endParaRPr>
          </a:p>
        </p:txBody>
      </p:sp>
      <p:sp>
        <p:nvSpPr>
          <p:cNvPr id="5" name="Content Placeholder 2">
            <a:extLst>
              <a:ext uri="{FF2B5EF4-FFF2-40B4-BE49-F238E27FC236}">
                <a16:creationId xmlns:a16="http://schemas.microsoft.com/office/drawing/2014/main" id="{54AB5388-9EA4-4E08-BFBB-D83DD1C310D3}"/>
              </a:ext>
            </a:extLst>
          </p:cNvPr>
          <p:cNvSpPr>
            <a:spLocks noGrp="1"/>
          </p:cNvSpPr>
          <p:nvPr>
            <p:ph idx="1"/>
          </p:nvPr>
        </p:nvSpPr>
        <p:spPr>
          <a:xfrm>
            <a:off x="1251678" y="2028826"/>
            <a:ext cx="10368822" cy="3067050"/>
          </a:xfrm>
          <a:solidFill>
            <a:srgbClr val="002060"/>
          </a:solidFill>
        </p:spPr>
        <p:txBody>
          <a:bodyPr>
            <a:normAutofit fontScale="77500" lnSpcReduction="20000"/>
          </a:bodyPr>
          <a:lstStyle/>
          <a:p>
            <a:pPr marL="0" indent="0">
              <a:buNone/>
            </a:pPr>
            <a:r>
              <a:rPr lang="es-419" sz="2800" dirty="0" err="1">
                <a:solidFill>
                  <a:schemeClr val="bg1"/>
                </a:solidFill>
              </a:rPr>
              <a:t>npm</a:t>
            </a:r>
            <a:r>
              <a:rPr lang="es-419" sz="2800" dirty="0">
                <a:solidFill>
                  <a:schemeClr val="bg1"/>
                </a:solidFill>
              </a:rPr>
              <a:t> </a:t>
            </a:r>
            <a:r>
              <a:rPr lang="es-419" sz="2800" dirty="0" err="1">
                <a:solidFill>
                  <a:schemeClr val="bg1"/>
                </a:solidFill>
              </a:rPr>
              <a:t>remove</a:t>
            </a:r>
            <a:r>
              <a:rPr lang="es-419" sz="2800" dirty="0">
                <a:solidFill>
                  <a:schemeClr val="bg1"/>
                </a:solidFill>
              </a:rPr>
              <a:t> karma karma-</a:t>
            </a:r>
            <a:r>
              <a:rPr lang="es-419" sz="2800" dirty="0" err="1">
                <a:solidFill>
                  <a:schemeClr val="bg1"/>
                </a:solidFill>
              </a:rPr>
              <a:t>chrome</a:t>
            </a:r>
            <a:r>
              <a:rPr lang="es-419" sz="2800" dirty="0">
                <a:solidFill>
                  <a:schemeClr val="bg1"/>
                </a:solidFill>
              </a:rPr>
              <a:t>-</a:t>
            </a:r>
            <a:r>
              <a:rPr lang="es-419" sz="2800" dirty="0" err="1">
                <a:solidFill>
                  <a:schemeClr val="bg1"/>
                </a:solidFill>
              </a:rPr>
              <a:t>launcher</a:t>
            </a:r>
            <a:r>
              <a:rPr lang="es-419" sz="2800" dirty="0">
                <a:solidFill>
                  <a:schemeClr val="bg1"/>
                </a:solidFill>
              </a:rPr>
              <a:t> </a:t>
            </a:r>
          </a:p>
          <a:p>
            <a:pPr marL="0" indent="0">
              <a:buNone/>
            </a:pPr>
            <a:r>
              <a:rPr lang="es-419" sz="2800" dirty="0">
                <a:solidFill>
                  <a:schemeClr val="bg1"/>
                </a:solidFill>
              </a:rPr>
              <a:t>karma-</a:t>
            </a:r>
            <a:r>
              <a:rPr lang="es-419" sz="2800" dirty="0" err="1">
                <a:solidFill>
                  <a:schemeClr val="bg1"/>
                </a:solidFill>
              </a:rPr>
              <a:t>coverage</a:t>
            </a:r>
            <a:r>
              <a:rPr lang="es-419" sz="2800" dirty="0">
                <a:solidFill>
                  <a:schemeClr val="bg1"/>
                </a:solidFill>
              </a:rPr>
              <a:t>-</a:t>
            </a:r>
            <a:r>
              <a:rPr lang="es-419" sz="2800" dirty="0" err="1">
                <a:solidFill>
                  <a:schemeClr val="bg1"/>
                </a:solidFill>
              </a:rPr>
              <a:t>istanbul-reporter</a:t>
            </a:r>
            <a:r>
              <a:rPr lang="es-419" sz="2800" dirty="0">
                <a:solidFill>
                  <a:schemeClr val="bg1"/>
                </a:solidFill>
              </a:rPr>
              <a:t> </a:t>
            </a:r>
          </a:p>
          <a:p>
            <a:pPr marL="0" indent="0">
              <a:buNone/>
            </a:pPr>
            <a:r>
              <a:rPr lang="es-419" sz="2800" dirty="0">
                <a:solidFill>
                  <a:schemeClr val="bg1"/>
                </a:solidFill>
              </a:rPr>
              <a:t>karma-Jasmine</a:t>
            </a:r>
          </a:p>
          <a:p>
            <a:pPr marL="0" indent="0">
              <a:buNone/>
            </a:pPr>
            <a:r>
              <a:rPr lang="es-419" sz="2800" dirty="0">
                <a:solidFill>
                  <a:schemeClr val="bg1"/>
                </a:solidFill>
              </a:rPr>
              <a:t>karma-</a:t>
            </a:r>
            <a:r>
              <a:rPr lang="es-419" sz="2800" dirty="0" err="1">
                <a:solidFill>
                  <a:schemeClr val="bg1"/>
                </a:solidFill>
              </a:rPr>
              <a:t>jasmine</a:t>
            </a:r>
            <a:r>
              <a:rPr lang="es-419" sz="2800" dirty="0">
                <a:solidFill>
                  <a:schemeClr val="bg1"/>
                </a:solidFill>
              </a:rPr>
              <a:t>-</a:t>
            </a:r>
            <a:r>
              <a:rPr lang="es-419" sz="2800" dirty="0" err="1">
                <a:solidFill>
                  <a:schemeClr val="bg1"/>
                </a:solidFill>
              </a:rPr>
              <a:t>html-reporter</a:t>
            </a:r>
            <a:endParaRPr lang="es-419" sz="2800" dirty="0">
              <a:solidFill>
                <a:schemeClr val="bg1"/>
              </a:solidFill>
            </a:endParaRPr>
          </a:p>
          <a:p>
            <a:pPr marL="0" indent="0">
              <a:buNone/>
            </a:pPr>
            <a:r>
              <a:rPr lang="es-419" sz="2800" dirty="0">
                <a:solidFill>
                  <a:schemeClr val="bg1"/>
                </a:solidFill>
              </a:rPr>
              <a:t>@</a:t>
            </a:r>
            <a:r>
              <a:rPr lang="es-419" sz="2800" dirty="0" err="1">
                <a:solidFill>
                  <a:schemeClr val="bg1"/>
                </a:solidFill>
              </a:rPr>
              <a:t>types</a:t>
            </a:r>
            <a:r>
              <a:rPr lang="es-419" sz="2800" dirty="0">
                <a:solidFill>
                  <a:schemeClr val="bg1"/>
                </a:solidFill>
              </a:rPr>
              <a:t>/</a:t>
            </a:r>
            <a:r>
              <a:rPr lang="es-419" sz="2800" dirty="0" err="1">
                <a:solidFill>
                  <a:schemeClr val="bg1"/>
                </a:solidFill>
              </a:rPr>
              <a:t>jasmine</a:t>
            </a:r>
            <a:r>
              <a:rPr lang="es-419" sz="2800" dirty="0">
                <a:solidFill>
                  <a:schemeClr val="bg1"/>
                </a:solidFill>
              </a:rPr>
              <a:t> @</a:t>
            </a:r>
            <a:r>
              <a:rPr lang="es-419" sz="2800" dirty="0" err="1">
                <a:solidFill>
                  <a:schemeClr val="bg1"/>
                </a:solidFill>
              </a:rPr>
              <a:t>types</a:t>
            </a:r>
            <a:r>
              <a:rPr lang="es-419" sz="2800" dirty="0">
                <a:solidFill>
                  <a:schemeClr val="bg1"/>
                </a:solidFill>
              </a:rPr>
              <a:t>/jasminewd2 </a:t>
            </a:r>
            <a:r>
              <a:rPr lang="es-419" sz="2800" dirty="0" err="1">
                <a:solidFill>
                  <a:schemeClr val="bg1"/>
                </a:solidFill>
              </a:rPr>
              <a:t>jasmine-core</a:t>
            </a:r>
            <a:r>
              <a:rPr lang="es-419" sz="2800" dirty="0">
                <a:solidFill>
                  <a:schemeClr val="bg1"/>
                </a:solidFill>
              </a:rPr>
              <a:t> </a:t>
            </a:r>
            <a:r>
              <a:rPr lang="es-419" sz="2800" dirty="0" err="1">
                <a:solidFill>
                  <a:schemeClr val="bg1"/>
                </a:solidFill>
              </a:rPr>
              <a:t>jasmine-spec-reporter</a:t>
            </a:r>
            <a:r>
              <a:rPr lang="es-419" sz="2800" dirty="0">
                <a:solidFill>
                  <a:schemeClr val="bg1"/>
                </a:solidFill>
              </a:rPr>
              <a:t> </a:t>
            </a:r>
            <a:r>
              <a:rPr lang="es-419" sz="2800" dirty="0" err="1">
                <a:solidFill>
                  <a:schemeClr val="bg1"/>
                </a:solidFill>
              </a:rPr>
              <a:t>protractor</a:t>
            </a:r>
            <a:endParaRPr lang="es-419" sz="2800" dirty="0">
              <a:solidFill>
                <a:schemeClr val="bg1"/>
              </a:solidFill>
            </a:endParaRPr>
          </a:p>
          <a:p>
            <a:pPr marL="0" indent="0">
              <a:buNone/>
            </a:pPr>
            <a:endParaRPr lang="es-419" sz="2800" dirty="0">
              <a:solidFill>
                <a:schemeClr val="bg1"/>
              </a:solidFill>
            </a:endParaRPr>
          </a:p>
          <a:p>
            <a:pPr marL="0" indent="0">
              <a:buNone/>
            </a:pPr>
            <a:r>
              <a:rPr lang="es-419" sz="2800" dirty="0">
                <a:solidFill>
                  <a:schemeClr val="bg1"/>
                </a:solidFill>
              </a:rPr>
              <a:t>del karma.conf.js </a:t>
            </a:r>
            <a:r>
              <a:rPr lang="es-419" sz="2800" dirty="0" err="1">
                <a:solidFill>
                  <a:schemeClr val="bg1"/>
                </a:solidFill>
              </a:rPr>
              <a:t>src</a:t>
            </a:r>
            <a:r>
              <a:rPr lang="es-419" sz="2800" dirty="0">
                <a:solidFill>
                  <a:schemeClr val="bg1"/>
                </a:solidFill>
              </a:rPr>
              <a:t>\</a:t>
            </a:r>
            <a:r>
              <a:rPr lang="es-419" sz="2800" dirty="0" err="1">
                <a:solidFill>
                  <a:schemeClr val="bg1"/>
                </a:solidFill>
              </a:rPr>
              <a:t>test.ts</a:t>
            </a:r>
            <a:endParaRPr lang="es-419" sz="2800" dirty="0">
              <a:solidFill>
                <a:schemeClr val="bg1"/>
              </a:solidFill>
            </a:endParaRPr>
          </a:p>
        </p:txBody>
      </p:sp>
      <p:sp>
        <p:nvSpPr>
          <p:cNvPr id="6" name="Rectángulo 5">
            <a:extLst>
              <a:ext uri="{FF2B5EF4-FFF2-40B4-BE49-F238E27FC236}">
                <a16:creationId xmlns:a16="http://schemas.microsoft.com/office/drawing/2014/main" id="{325F2CD0-38F0-4CF7-9E7E-F0ACAF2C9B59}"/>
              </a:ext>
            </a:extLst>
          </p:cNvPr>
          <p:cNvSpPr/>
          <p:nvPr/>
        </p:nvSpPr>
        <p:spPr>
          <a:xfrm>
            <a:off x="1251678" y="1617704"/>
            <a:ext cx="10368820"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419" sz="2000" dirty="0"/>
              <a:t>1. Para remover karma y sus dependencias del proyecto se deben ejecutar los siguientes </a:t>
            </a:r>
            <a:r>
              <a:rPr lang="es-419" sz="2000" dirty="0" err="1"/>
              <a:t>cmds</a:t>
            </a:r>
            <a:r>
              <a:rPr lang="es-419" sz="2000" dirty="0"/>
              <a:t>:</a:t>
            </a:r>
          </a:p>
        </p:txBody>
      </p:sp>
    </p:spTree>
    <p:extLst>
      <p:ext uri="{BB962C8B-B14F-4D97-AF65-F5344CB8AC3E}">
        <p14:creationId xmlns:p14="http://schemas.microsoft.com/office/powerpoint/2010/main" val="3606459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2EAB0-2D19-44A8-B2A4-92704119E8F4}"/>
              </a:ext>
            </a:extLst>
          </p:cNvPr>
          <p:cNvSpPr>
            <a:spLocks noGrp="1"/>
          </p:cNvSpPr>
          <p:nvPr>
            <p:ph type="title"/>
          </p:nvPr>
        </p:nvSpPr>
        <p:spPr>
          <a:xfrm>
            <a:off x="1251678" y="382385"/>
            <a:ext cx="10178322" cy="893965"/>
          </a:xfrm>
        </p:spPr>
        <p:txBody>
          <a:bodyPr>
            <a:normAutofit/>
          </a:bodyPr>
          <a:lstStyle/>
          <a:p>
            <a:r>
              <a:rPr lang="en-US" dirty="0" err="1"/>
              <a:t>Instalar</a:t>
            </a:r>
            <a:r>
              <a:rPr lang="en-US" dirty="0"/>
              <a:t> jest </a:t>
            </a:r>
            <a:r>
              <a:rPr lang="en-US" dirty="0" err="1"/>
              <a:t>en</a:t>
            </a:r>
            <a:r>
              <a:rPr lang="en-US" dirty="0"/>
              <a:t> el </a:t>
            </a:r>
            <a:r>
              <a:rPr lang="en-US" dirty="0" err="1"/>
              <a:t>proyecto</a:t>
            </a:r>
            <a:endParaRPr lang="en-US" dirty="0">
              <a:solidFill>
                <a:srgbClr val="FF0000"/>
              </a:solidFill>
            </a:endParaRPr>
          </a:p>
        </p:txBody>
      </p:sp>
      <p:pic>
        <p:nvPicPr>
          <p:cNvPr id="12" name="Imagen 11">
            <a:extLst>
              <a:ext uri="{FF2B5EF4-FFF2-40B4-BE49-F238E27FC236}">
                <a16:creationId xmlns:a16="http://schemas.microsoft.com/office/drawing/2014/main" id="{93790D7D-AC2A-4BC2-91D3-507813DA14AD}"/>
              </a:ext>
            </a:extLst>
          </p:cNvPr>
          <p:cNvPicPr>
            <a:picLocks noChangeAspect="1"/>
          </p:cNvPicPr>
          <p:nvPr/>
        </p:nvPicPr>
        <p:blipFill>
          <a:blip r:embed="rId2"/>
          <a:stretch>
            <a:fillRect/>
          </a:stretch>
        </p:blipFill>
        <p:spPr>
          <a:xfrm>
            <a:off x="1739900" y="1143000"/>
            <a:ext cx="7353349" cy="5409763"/>
          </a:xfrm>
          <a:prstGeom prst="rect">
            <a:avLst/>
          </a:prstGeom>
        </p:spPr>
      </p:pic>
      <p:pic>
        <p:nvPicPr>
          <p:cNvPr id="13" name="Imagen 12">
            <a:extLst>
              <a:ext uri="{FF2B5EF4-FFF2-40B4-BE49-F238E27FC236}">
                <a16:creationId xmlns:a16="http://schemas.microsoft.com/office/drawing/2014/main" id="{B3733F8D-88D4-4958-A523-5F4E94B2DDCB}"/>
              </a:ext>
            </a:extLst>
          </p:cNvPr>
          <p:cNvPicPr>
            <a:picLocks noChangeAspect="1"/>
          </p:cNvPicPr>
          <p:nvPr/>
        </p:nvPicPr>
        <p:blipFill>
          <a:blip r:embed="rId3"/>
          <a:stretch>
            <a:fillRect/>
          </a:stretch>
        </p:blipFill>
        <p:spPr>
          <a:xfrm>
            <a:off x="1128712" y="2581275"/>
            <a:ext cx="9934575" cy="1695450"/>
          </a:xfrm>
          <a:prstGeom prst="rect">
            <a:avLst/>
          </a:prstGeom>
        </p:spPr>
      </p:pic>
    </p:spTree>
    <p:extLst>
      <p:ext uri="{BB962C8B-B14F-4D97-AF65-F5344CB8AC3E}">
        <p14:creationId xmlns:p14="http://schemas.microsoft.com/office/powerpoint/2010/main" val="177336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nodeType="clickEffect">
                                  <p:stCondLst>
                                    <p:cond delay="0"/>
                                  </p:stCondLst>
                                  <p:childTnLst>
                                    <p:anim calcmode="lin" valueType="num">
                                      <p:cBhvr additive="base">
                                        <p:cTn id="13" dur="500"/>
                                        <p:tgtEl>
                                          <p:spTgt spid="12"/>
                                        </p:tgtEl>
                                        <p:attrNameLst>
                                          <p:attrName>ppt_x</p:attrName>
                                        </p:attrNameLst>
                                      </p:cBhvr>
                                      <p:tavLst>
                                        <p:tav tm="0">
                                          <p:val>
                                            <p:strVal val="ppt_x"/>
                                          </p:val>
                                        </p:tav>
                                        <p:tav tm="100000">
                                          <p:val>
                                            <p:strVal val="ppt_x"/>
                                          </p:val>
                                        </p:tav>
                                      </p:tavLst>
                                    </p:anim>
                                    <p:anim calcmode="lin" valueType="num">
                                      <p:cBhvr additive="base">
                                        <p:cTn id="14" dur="500"/>
                                        <p:tgtEl>
                                          <p:spTgt spid="12"/>
                                        </p:tgtEl>
                                        <p:attrNameLst>
                                          <p:attrName>ppt_y</p:attrName>
                                        </p:attrNameLst>
                                      </p:cBhvr>
                                      <p:tavLst>
                                        <p:tav tm="0">
                                          <p:val>
                                            <p:strVal val="ppt_y"/>
                                          </p:val>
                                        </p:tav>
                                        <p:tav tm="100000">
                                          <p:val>
                                            <p:strVal val="1+ppt_h/2"/>
                                          </p:val>
                                        </p:tav>
                                      </p:tavLst>
                                    </p:anim>
                                    <p:set>
                                      <p:cBhvr>
                                        <p:cTn id="15" dur="1" fill="hold">
                                          <p:stCondLst>
                                            <p:cond delay="499"/>
                                          </p:stCondLst>
                                        </p:cTn>
                                        <p:tgtEl>
                                          <p:spTgt spid="12"/>
                                        </p:tgtEl>
                                        <p:attrNameLst>
                                          <p:attrName>style.visibility</p:attrName>
                                        </p:attrNameLst>
                                      </p:cBhvr>
                                      <p:to>
                                        <p:strVal val="hidden"/>
                                      </p:to>
                                    </p:set>
                                  </p:childTnLst>
                                </p:cTn>
                              </p:par>
                              <p:par>
                                <p:cTn id="16" presetID="26"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80">
                                          <p:stCondLst>
                                            <p:cond delay="0"/>
                                          </p:stCondLst>
                                        </p:cTn>
                                        <p:tgtEl>
                                          <p:spTgt spid="13"/>
                                        </p:tgtEl>
                                      </p:cBhvr>
                                    </p:animEffect>
                                    <p:anim calcmode="lin" valueType="num">
                                      <p:cBhvr>
                                        <p:cTn id="19"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4" dur="26">
                                          <p:stCondLst>
                                            <p:cond delay="650"/>
                                          </p:stCondLst>
                                        </p:cTn>
                                        <p:tgtEl>
                                          <p:spTgt spid="13"/>
                                        </p:tgtEl>
                                      </p:cBhvr>
                                      <p:to x="100000" y="60000"/>
                                    </p:animScale>
                                    <p:animScale>
                                      <p:cBhvr>
                                        <p:cTn id="25" dur="166" decel="50000">
                                          <p:stCondLst>
                                            <p:cond delay="676"/>
                                          </p:stCondLst>
                                        </p:cTn>
                                        <p:tgtEl>
                                          <p:spTgt spid="13"/>
                                        </p:tgtEl>
                                      </p:cBhvr>
                                      <p:to x="100000" y="100000"/>
                                    </p:animScale>
                                    <p:animScale>
                                      <p:cBhvr>
                                        <p:cTn id="26" dur="26">
                                          <p:stCondLst>
                                            <p:cond delay="1312"/>
                                          </p:stCondLst>
                                        </p:cTn>
                                        <p:tgtEl>
                                          <p:spTgt spid="13"/>
                                        </p:tgtEl>
                                      </p:cBhvr>
                                      <p:to x="100000" y="80000"/>
                                    </p:animScale>
                                    <p:animScale>
                                      <p:cBhvr>
                                        <p:cTn id="27" dur="166" decel="50000">
                                          <p:stCondLst>
                                            <p:cond delay="1338"/>
                                          </p:stCondLst>
                                        </p:cTn>
                                        <p:tgtEl>
                                          <p:spTgt spid="13"/>
                                        </p:tgtEl>
                                      </p:cBhvr>
                                      <p:to x="100000" y="100000"/>
                                    </p:animScale>
                                    <p:animScale>
                                      <p:cBhvr>
                                        <p:cTn id="28" dur="26">
                                          <p:stCondLst>
                                            <p:cond delay="1642"/>
                                          </p:stCondLst>
                                        </p:cTn>
                                        <p:tgtEl>
                                          <p:spTgt spid="13"/>
                                        </p:tgtEl>
                                      </p:cBhvr>
                                      <p:to x="100000" y="90000"/>
                                    </p:animScale>
                                    <p:animScale>
                                      <p:cBhvr>
                                        <p:cTn id="29" dur="166" decel="50000">
                                          <p:stCondLst>
                                            <p:cond delay="1668"/>
                                          </p:stCondLst>
                                        </p:cTn>
                                        <p:tgtEl>
                                          <p:spTgt spid="13"/>
                                        </p:tgtEl>
                                      </p:cBhvr>
                                      <p:to x="100000" y="100000"/>
                                    </p:animScale>
                                    <p:animScale>
                                      <p:cBhvr>
                                        <p:cTn id="30" dur="26">
                                          <p:stCondLst>
                                            <p:cond delay="1808"/>
                                          </p:stCondLst>
                                        </p:cTn>
                                        <p:tgtEl>
                                          <p:spTgt spid="13"/>
                                        </p:tgtEl>
                                      </p:cBhvr>
                                      <p:to x="100000" y="95000"/>
                                    </p:animScale>
                                    <p:animScale>
                                      <p:cBhvr>
                                        <p:cTn id="31"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2EAB0-2D19-44A8-B2A4-92704119E8F4}"/>
              </a:ext>
            </a:extLst>
          </p:cNvPr>
          <p:cNvSpPr>
            <a:spLocks noGrp="1"/>
          </p:cNvSpPr>
          <p:nvPr>
            <p:ph type="title"/>
          </p:nvPr>
        </p:nvSpPr>
        <p:spPr>
          <a:xfrm>
            <a:off x="1251678" y="382385"/>
            <a:ext cx="10178322" cy="893965"/>
          </a:xfrm>
        </p:spPr>
        <p:txBody>
          <a:bodyPr>
            <a:normAutofit/>
          </a:bodyPr>
          <a:lstStyle/>
          <a:p>
            <a:r>
              <a:rPr lang="en-US" dirty="0" err="1"/>
              <a:t>Instalar</a:t>
            </a:r>
            <a:r>
              <a:rPr lang="en-US" dirty="0"/>
              <a:t> jest </a:t>
            </a:r>
            <a:r>
              <a:rPr lang="en-US" dirty="0" err="1"/>
              <a:t>en</a:t>
            </a:r>
            <a:r>
              <a:rPr lang="en-US" dirty="0"/>
              <a:t> el </a:t>
            </a:r>
            <a:r>
              <a:rPr lang="en-US" dirty="0" err="1"/>
              <a:t>proyecto</a:t>
            </a:r>
            <a:endParaRPr lang="en-US" dirty="0">
              <a:solidFill>
                <a:srgbClr val="FF0000"/>
              </a:solidFill>
            </a:endParaRPr>
          </a:p>
        </p:txBody>
      </p:sp>
      <p:sp>
        <p:nvSpPr>
          <p:cNvPr id="5" name="Content Placeholder 2">
            <a:extLst>
              <a:ext uri="{FF2B5EF4-FFF2-40B4-BE49-F238E27FC236}">
                <a16:creationId xmlns:a16="http://schemas.microsoft.com/office/drawing/2014/main" id="{A256271A-204A-418E-865A-E5EC9FC9598D}"/>
              </a:ext>
            </a:extLst>
          </p:cNvPr>
          <p:cNvSpPr txBox="1">
            <a:spLocks/>
          </p:cNvSpPr>
          <p:nvPr/>
        </p:nvSpPr>
        <p:spPr>
          <a:xfrm>
            <a:off x="1251677" y="1620796"/>
            <a:ext cx="10368822" cy="636629"/>
          </a:xfrm>
          <a:prstGeom prst="rect">
            <a:avLst/>
          </a:prstGeom>
          <a:solidFill>
            <a:srgbClr val="002060"/>
          </a:solidFill>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pl-PL" sz="2800" dirty="0">
                <a:solidFill>
                  <a:schemeClr val="bg1"/>
                </a:solidFill>
              </a:rPr>
              <a:t>npm i -D jest @types/jest @angular-builders/jest</a:t>
            </a:r>
            <a:endParaRPr lang="es-ES" sz="2800" dirty="0">
              <a:solidFill>
                <a:schemeClr val="bg1"/>
              </a:solidFill>
            </a:endParaRPr>
          </a:p>
        </p:txBody>
      </p:sp>
      <p:sp>
        <p:nvSpPr>
          <p:cNvPr id="6" name="Rectángulo 5">
            <a:extLst>
              <a:ext uri="{FF2B5EF4-FFF2-40B4-BE49-F238E27FC236}">
                <a16:creationId xmlns:a16="http://schemas.microsoft.com/office/drawing/2014/main" id="{20927381-D194-481F-A5A9-F3DF551BF13A}"/>
              </a:ext>
            </a:extLst>
          </p:cNvPr>
          <p:cNvSpPr/>
          <p:nvPr/>
        </p:nvSpPr>
        <p:spPr>
          <a:xfrm>
            <a:off x="1251677" y="1220687"/>
            <a:ext cx="10368821"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419" sz="2000" dirty="0"/>
              <a:t>2. Para instalar </a:t>
            </a:r>
            <a:r>
              <a:rPr lang="es-419" sz="2000" dirty="0" err="1"/>
              <a:t>jest</a:t>
            </a:r>
            <a:r>
              <a:rPr lang="es-419" sz="2000" dirty="0"/>
              <a:t> y sus tipos, se debe ejecutar el siguientes comando:</a:t>
            </a:r>
          </a:p>
        </p:txBody>
      </p:sp>
      <p:pic>
        <p:nvPicPr>
          <p:cNvPr id="4" name="Imagen 3">
            <a:extLst>
              <a:ext uri="{FF2B5EF4-FFF2-40B4-BE49-F238E27FC236}">
                <a16:creationId xmlns:a16="http://schemas.microsoft.com/office/drawing/2014/main" id="{5B761040-812E-478C-AA45-9B70ABD3513A}"/>
              </a:ext>
            </a:extLst>
          </p:cNvPr>
          <p:cNvPicPr>
            <a:picLocks noChangeAspect="1"/>
          </p:cNvPicPr>
          <p:nvPr/>
        </p:nvPicPr>
        <p:blipFill>
          <a:blip r:embed="rId2"/>
          <a:stretch>
            <a:fillRect/>
          </a:stretch>
        </p:blipFill>
        <p:spPr>
          <a:xfrm>
            <a:off x="1383076" y="2295525"/>
            <a:ext cx="9915525" cy="1238250"/>
          </a:xfrm>
          <a:prstGeom prst="rect">
            <a:avLst/>
          </a:prstGeom>
        </p:spPr>
      </p:pic>
      <p:pic>
        <p:nvPicPr>
          <p:cNvPr id="10" name="Imagen 9">
            <a:extLst>
              <a:ext uri="{FF2B5EF4-FFF2-40B4-BE49-F238E27FC236}">
                <a16:creationId xmlns:a16="http://schemas.microsoft.com/office/drawing/2014/main" id="{404D0FC7-3963-444B-9C85-2EDBB4E857A6}"/>
              </a:ext>
            </a:extLst>
          </p:cNvPr>
          <p:cNvPicPr>
            <a:picLocks noChangeAspect="1"/>
          </p:cNvPicPr>
          <p:nvPr/>
        </p:nvPicPr>
        <p:blipFill>
          <a:blip r:embed="rId3"/>
          <a:stretch>
            <a:fillRect/>
          </a:stretch>
        </p:blipFill>
        <p:spPr>
          <a:xfrm>
            <a:off x="1383076" y="3577410"/>
            <a:ext cx="9963150" cy="3248025"/>
          </a:xfrm>
          <a:prstGeom prst="rect">
            <a:avLst/>
          </a:prstGeom>
        </p:spPr>
      </p:pic>
    </p:spTree>
    <p:extLst>
      <p:ext uri="{BB962C8B-B14F-4D97-AF65-F5344CB8AC3E}">
        <p14:creationId xmlns:p14="http://schemas.microsoft.com/office/powerpoint/2010/main" val="490830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2EAB0-2D19-44A8-B2A4-92704119E8F4}"/>
              </a:ext>
            </a:extLst>
          </p:cNvPr>
          <p:cNvSpPr>
            <a:spLocks noGrp="1"/>
          </p:cNvSpPr>
          <p:nvPr>
            <p:ph type="title"/>
          </p:nvPr>
        </p:nvSpPr>
        <p:spPr>
          <a:xfrm>
            <a:off x="1251678" y="382385"/>
            <a:ext cx="10178322" cy="970165"/>
          </a:xfrm>
        </p:spPr>
        <p:txBody>
          <a:bodyPr>
            <a:normAutofit/>
          </a:bodyPr>
          <a:lstStyle/>
          <a:p>
            <a:r>
              <a:rPr lang="en-US" dirty="0" err="1"/>
              <a:t>Configuración</a:t>
            </a:r>
            <a:r>
              <a:rPr lang="en-US" dirty="0"/>
              <a:t> de jest </a:t>
            </a:r>
            <a:endParaRPr lang="en-US" dirty="0">
              <a:solidFill>
                <a:srgbClr val="FF0000"/>
              </a:solidFill>
            </a:endParaRPr>
          </a:p>
        </p:txBody>
      </p:sp>
      <p:sp>
        <p:nvSpPr>
          <p:cNvPr id="6" name="Content Placeholder 2">
            <a:extLst>
              <a:ext uri="{FF2B5EF4-FFF2-40B4-BE49-F238E27FC236}">
                <a16:creationId xmlns:a16="http://schemas.microsoft.com/office/drawing/2014/main" id="{0709E82A-DD40-4296-BBD7-0FC203492A3D}"/>
              </a:ext>
            </a:extLst>
          </p:cNvPr>
          <p:cNvSpPr txBox="1">
            <a:spLocks/>
          </p:cNvSpPr>
          <p:nvPr/>
        </p:nvSpPr>
        <p:spPr>
          <a:xfrm>
            <a:off x="1251678" y="1378109"/>
            <a:ext cx="10635522" cy="521255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sz="2800" dirty="0">
                <a:solidFill>
                  <a:sysClr val="windowText" lastClr="000000"/>
                </a:solidFill>
              </a:rPr>
              <a:t>3. </a:t>
            </a:r>
            <a:r>
              <a:rPr lang="en-US" sz="2800" dirty="0" err="1">
                <a:solidFill>
                  <a:sysClr val="windowText" lastClr="000000"/>
                </a:solidFill>
              </a:rPr>
              <a:t>En</a:t>
            </a:r>
            <a:r>
              <a:rPr lang="en-US" sz="2800" dirty="0">
                <a:solidFill>
                  <a:sysClr val="windowText" lastClr="000000"/>
                </a:solidFill>
              </a:rPr>
              <a:t> el </a:t>
            </a:r>
            <a:r>
              <a:rPr lang="en-US" sz="2800" dirty="0" err="1">
                <a:solidFill>
                  <a:sysClr val="windowText" lastClr="000000"/>
                </a:solidFill>
              </a:rPr>
              <a:t>archivo</a:t>
            </a:r>
            <a:r>
              <a:rPr lang="en-US" sz="2800" dirty="0">
                <a:solidFill>
                  <a:sysClr val="windowText" lastClr="000000"/>
                </a:solidFill>
              </a:rPr>
              <a:t> </a:t>
            </a:r>
            <a:r>
              <a:rPr lang="en-US" sz="2800" b="1" dirty="0" err="1">
                <a:solidFill>
                  <a:sysClr val="windowText" lastClr="000000"/>
                </a:solidFill>
              </a:rPr>
              <a:t>tsconfig.spec.json</a:t>
            </a:r>
            <a:r>
              <a:rPr lang="en-US" sz="2800" dirty="0">
                <a:solidFill>
                  <a:sysClr val="windowText" lastClr="000000"/>
                </a:solidFill>
              </a:rPr>
              <a:t>:</a:t>
            </a:r>
          </a:p>
          <a:p>
            <a:pPr marL="0" indent="0">
              <a:buNone/>
            </a:pPr>
            <a:r>
              <a:rPr lang="en-US" sz="2800" dirty="0">
                <a:solidFill>
                  <a:sysClr val="windowText" lastClr="000000"/>
                </a:solidFill>
              </a:rPr>
              <a:t>- </a:t>
            </a:r>
            <a:r>
              <a:rPr lang="en-US" sz="2800" dirty="0" err="1">
                <a:solidFill>
                  <a:sysClr val="windowText" lastClr="000000"/>
                </a:solidFill>
              </a:rPr>
              <a:t>Reemplace</a:t>
            </a:r>
            <a:r>
              <a:rPr lang="en-US" sz="2800" dirty="0">
                <a:solidFill>
                  <a:sysClr val="windowText" lastClr="000000"/>
                </a:solidFill>
              </a:rPr>
              <a:t> </a:t>
            </a:r>
            <a:r>
              <a:rPr lang="en-US" sz="2800" b="1" dirty="0">
                <a:solidFill>
                  <a:sysClr val="windowText" lastClr="000000"/>
                </a:solidFill>
              </a:rPr>
              <a:t>jasmine</a:t>
            </a:r>
            <a:r>
              <a:rPr lang="en-US" sz="2800" dirty="0">
                <a:solidFill>
                  <a:sysClr val="windowText" lastClr="000000"/>
                </a:solidFill>
              </a:rPr>
              <a:t> </a:t>
            </a:r>
            <a:r>
              <a:rPr lang="en-US" sz="2800" dirty="0" err="1">
                <a:solidFill>
                  <a:sysClr val="windowText" lastClr="000000"/>
                </a:solidFill>
              </a:rPr>
              <a:t>en</a:t>
            </a:r>
            <a:r>
              <a:rPr lang="en-US" sz="2800" dirty="0">
                <a:solidFill>
                  <a:sysClr val="windowText" lastClr="000000"/>
                </a:solidFill>
              </a:rPr>
              <a:t> el array de </a:t>
            </a:r>
            <a:r>
              <a:rPr lang="en-US" sz="2800" dirty="0" err="1">
                <a:solidFill>
                  <a:sysClr val="windowText" lastClr="000000"/>
                </a:solidFill>
              </a:rPr>
              <a:t>tipos</a:t>
            </a:r>
            <a:r>
              <a:rPr lang="en-US" sz="2800" dirty="0">
                <a:solidFill>
                  <a:sysClr val="windowText" lastClr="000000"/>
                </a:solidFill>
              </a:rPr>
              <a:t> (types) por jest</a:t>
            </a:r>
          </a:p>
          <a:p>
            <a:pPr>
              <a:buFontTx/>
              <a:buChar char="-"/>
            </a:pPr>
            <a:r>
              <a:rPr lang="en-US" sz="2800" dirty="0" err="1">
                <a:solidFill>
                  <a:sysClr val="windowText" lastClr="000000"/>
                </a:solidFill>
              </a:rPr>
              <a:t>Remueva</a:t>
            </a:r>
            <a:r>
              <a:rPr lang="en-US" sz="2800" dirty="0">
                <a:solidFill>
                  <a:sysClr val="windowText" lastClr="000000"/>
                </a:solidFill>
              </a:rPr>
              <a:t> </a:t>
            </a:r>
            <a:r>
              <a:rPr lang="en-US" sz="2800" dirty="0" err="1">
                <a:solidFill>
                  <a:sysClr val="windowText" lastClr="000000"/>
                </a:solidFill>
              </a:rPr>
              <a:t>test.ts</a:t>
            </a:r>
            <a:r>
              <a:rPr lang="en-US" sz="2800" dirty="0">
                <a:solidFill>
                  <a:sysClr val="windowText" lastClr="000000"/>
                </a:solidFill>
              </a:rPr>
              <a:t> del array de </a:t>
            </a:r>
            <a:r>
              <a:rPr lang="en-US" sz="2800" dirty="0" err="1">
                <a:solidFill>
                  <a:sysClr val="windowText" lastClr="000000"/>
                </a:solidFill>
              </a:rPr>
              <a:t>archivos</a:t>
            </a:r>
            <a:r>
              <a:rPr lang="en-US" sz="2800" dirty="0">
                <a:solidFill>
                  <a:sysClr val="windowText" lastClr="000000"/>
                </a:solidFill>
              </a:rPr>
              <a:t> (files array)</a:t>
            </a:r>
          </a:p>
          <a:p>
            <a:pPr marL="0" indent="0">
              <a:buNone/>
            </a:pPr>
            <a:endParaRPr lang="en-US" sz="2800" dirty="0">
              <a:solidFill>
                <a:sysClr val="windowText" lastClr="000000"/>
              </a:solidFill>
            </a:endParaRPr>
          </a:p>
          <a:p>
            <a:pPr marL="0" indent="0">
              <a:buNone/>
            </a:pPr>
            <a:r>
              <a:rPr lang="en-US" sz="2800" dirty="0">
                <a:solidFill>
                  <a:sysClr val="windowText" lastClr="000000"/>
                </a:solidFill>
              </a:rPr>
              <a:t>4. </a:t>
            </a:r>
            <a:r>
              <a:rPr lang="en-US" sz="2800" dirty="0" err="1">
                <a:solidFill>
                  <a:sysClr val="windowText" lastClr="000000"/>
                </a:solidFill>
              </a:rPr>
              <a:t>En</a:t>
            </a:r>
            <a:r>
              <a:rPr lang="en-US" sz="2800" dirty="0">
                <a:solidFill>
                  <a:sysClr val="windowText" lastClr="000000"/>
                </a:solidFill>
              </a:rPr>
              <a:t> el </a:t>
            </a:r>
            <a:r>
              <a:rPr lang="en-US" sz="2800" dirty="0" err="1">
                <a:solidFill>
                  <a:sysClr val="windowText" lastClr="000000"/>
                </a:solidFill>
              </a:rPr>
              <a:t>archivo</a:t>
            </a:r>
            <a:r>
              <a:rPr lang="en-US" sz="2800" dirty="0">
                <a:solidFill>
                  <a:sysClr val="windowText" lastClr="000000"/>
                </a:solidFill>
              </a:rPr>
              <a:t> </a:t>
            </a:r>
            <a:r>
              <a:rPr lang="en-US" sz="2800" b="1" dirty="0" err="1">
                <a:solidFill>
                  <a:sysClr val="windowText" lastClr="000000"/>
                </a:solidFill>
              </a:rPr>
              <a:t>angular.json</a:t>
            </a:r>
            <a:r>
              <a:rPr lang="en-US" sz="2800" dirty="0">
                <a:solidFill>
                  <a:sysClr val="windowText" lastClr="000000"/>
                </a:solidFill>
              </a:rPr>
              <a:t>,</a:t>
            </a:r>
            <a:r>
              <a:rPr lang="en-US" sz="2800" b="1" dirty="0">
                <a:solidFill>
                  <a:sysClr val="windowText" lastClr="000000"/>
                </a:solidFill>
              </a:rPr>
              <a:t> </a:t>
            </a:r>
            <a:r>
              <a:rPr lang="en-US" sz="2800" dirty="0" err="1">
                <a:solidFill>
                  <a:sysClr val="windowText" lastClr="000000"/>
                </a:solidFill>
              </a:rPr>
              <a:t>cambiar</a:t>
            </a:r>
            <a:r>
              <a:rPr lang="en-US" sz="2800" dirty="0">
                <a:solidFill>
                  <a:sysClr val="windowText" lastClr="000000"/>
                </a:solidFill>
              </a:rPr>
              <a:t> @angular-devkit/</a:t>
            </a:r>
            <a:r>
              <a:rPr lang="en-US" sz="2800" dirty="0" err="1">
                <a:solidFill>
                  <a:sysClr val="windowText" lastClr="000000"/>
                </a:solidFill>
              </a:rPr>
              <a:t>build-angular:karma</a:t>
            </a:r>
            <a:r>
              <a:rPr lang="en-US" sz="2800" dirty="0">
                <a:solidFill>
                  <a:sysClr val="windowText" lastClr="000000"/>
                </a:solidFill>
              </a:rPr>
              <a:t> por @angular-builders/</a:t>
            </a:r>
            <a:r>
              <a:rPr lang="en-US" sz="2800" dirty="0" err="1">
                <a:solidFill>
                  <a:sysClr val="windowText" lastClr="000000"/>
                </a:solidFill>
              </a:rPr>
              <a:t>jest:run</a:t>
            </a:r>
            <a:r>
              <a:rPr lang="en-US" sz="2800" dirty="0">
                <a:solidFill>
                  <a:sysClr val="windowText" lastClr="000000"/>
                </a:solidFill>
              </a:rPr>
              <a:t> </a:t>
            </a:r>
            <a:r>
              <a:rPr lang="en-US" sz="2800" dirty="0" err="1">
                <a:solidFill>
                  <a:sysClr val="windowText" lastClr="000000"/>
                </a:solidFill>
              </a:rPr>
              <a:t>en</a:t>
            </a:r>
            <a:r>
              <a:rPr lang="en-US" sz="2800" dirty="0">
                <a:solidFill>
                  <a:sysClr val="windowText" lastClr="000000"/>
                </a:solidFill>
              </a:rPr>
              <a:t> el key </a:t>
            </a:r>
            <a:r>
              <a:rPr lang="en-US" sz="2800" b="1" dirty="0">
                <a:solidFill>
                  <a:sysClr val="windowText" lastClr="000000"/>
                </a:solidFill>
              </a:rPr>
              <a:t>test </a:t>
            </a:r>
            <a:r>
              <a:rPr lang="en-US" sz="2800" dirty="0" err="1">
                <a:solidFill>
                  <a:sysClr val="windowText" lastClr="000000"/>
                </a:solidFill>
              </a:rPr>
              <a:t>como</a:t>
            </a:r>
            <a:r>
              <a:rPr lang="en-US" sz="2800" dirty="0">
                <a:solidFill>
                  <a:sysClr val="windowText" lastClr="000000"/>
                </a:solidFill>
              </a:rPr>
              <a:t> se </a:t>
            </a:r>
            <a:r>
              <a:rPr lang="en-US" sz="2800" dirty="0" err="1">
                <a:solidFill>
                  <a:sysClr val="windowText" lastClr="000000"/>
                </a:solidFill>
              </a:rPr>
              <a:t>muestra</a:t>
            </a:r>
            <a:r>
              <a:rPr lang="en-US" sz="2800" dirty="0">
                <a:solidFill>
                  <a:sysClr val="windowText" lastClr="000000"/>
                </a:solidFill>
              </a:rPr>
              <a:t> a </a:t>
            </a:r>
            <a:r>
              <a:rPr lang="en-US" sz="2800" dirty="0" err="1">
                <a:solidFill>
                  <a:sysClr val="windowText" lastClr="000000"/>
                </a:solidFill>
              </a:rPr>
              <a:t>continuación</a:t>
            </a:r>
            <a:r>
              <a:rPr lang="en-US" sz="2800" dirty="0">
                <a:solidFill>
                  <a:sysClr val="windowText" lastClr="000000"/>
                </a:solidFill>
              </a:rPr>
              <a:t>:  "test": { "builder": "</a:t>
            </a:r>
            <a:r>
              <a:rPr lang="en-US" sz="2800" u="sng" dirty="0">
                <a:solidFill>
                  <a:sysClr val="windowText" lastClr="000000"/>
                </a:solidFill>
              </a:rPr>
              <a:t>@angular-builders/</a:t>
            </a:r>
            <a:r>
              <a:rPr lang="en-US" sz="2800" u="sng" dirty="0" err="1">
                <a:solidFill>
                  <a:sysClr val="windowText" lastClr="000000"/>
                </a:solidFill>
              </a:rPr>
              <a:t>jest:run</a:t>
            </a:r>
            <a:r>
              <a:rPr lang="en-US" sz="2800" dirty="0">
                <a:solidFill>
                  <a:sysClr val="windowText" lastClr="000000"/>
                </a:solidFill>
              </a:rPr>
              <a:t>“ }</a:t>
            </a:r>
          </a:p>
          <a:p>
            <a:pPr marL="0" indent="0">
              <a:buNone/>
            </a:pPr>
            <a:endParaRPr lang="en-US" sz="2800" dirty="0">
              <a:solidFill>
                <a:sysClr val="windowText" lastClr="000000"/>
              </a:solidFill>
            </a:endParaRPr>
          </a:p>
          <a:p>
            <a:pPr marL="0" indent="0">
              <a:buNone/>
            </a:pPr>
            <a:r>
              <a:rPr lang="en-US" sz="2800" dirty="0">
                <a:solidFill>
                  <a:sysClr val="windowText" lastClr="000000"/>
                </a:solidFill>
              </a:rPr>
              <a:t>5. </a:t>
            </a:r>
            <a:r>
              <a:rPr lang="en-US" sz="2800" dirty="0" err="1">
                <a:solidFill>
                  <a:sysClr val="windowText" lastClr="000000"/>
                </a:solidFill>
              </a:rPr>
              <a:t>En</a:t>
            </a:r>
            <a:r>
              <a:rPr lang="en-US" sz="2800" dirty="0">
                <a:solidFill>
                  <a:sysClr val="windowText" lastClr="000000"/>
                </a:solidFill>
              </a:rPr>
              <a:t> el </a:t>
            </a:r>
            <a:r>
              <a:rPr lang="en-US" sz="2800" dirty="0" err="1">
                <a:solidFill>
                  <a:sysClr val="windowText" lastClr="000000"/>
                </a:solidFill>
              </a:rPr>
              <a:t>archivo</a:t>
            </a:r>
            <a:r>
              <a:rPr lang="en-US" sz="2800" dirty="0">
                <a:solidFill>
                  <a:sysClr val="windowText" lastClr="000000"/>
                </a:solidFill>
              </a:rPr>
              <a:t> </a:t>
            </a:r>
            <a:r>
              <a:rPr lang="en-US" sz="2800" dirty="0" err="1">
                <a:solidFill>
                  <a:sysClr val="windowText" lastClr="000000"/>
                </a:solidFill>
              </a:rPr>
              <a:t>package.json</a:t>
            </a:r>
            <a:r>
              <a:rPr lang="en-US" sz="2800" dirty="0">
                <a:solidFill>
                  <a:sysClr val="windowText" lastClr="000000"/>
                </a:solidFill>
              </a:rPr>
              <a:t> </a:t>
            </a:r>
            <a:r>
              <a:rPr lang="en-US" sz="2800" dirty="0" err="1">
                <a:solidFill>
                  <a:sysClr val="windowText" lastClr="000000"/>
                </a:solidFill>
              </a:rPr>
              <a:t>cambiar</a:t>
            </a:r>
            <a:r>
              <a:rPr lang="en-US" sz="2800" dirty="0">
                <a:solidFill>
                  <a:sysClr val="windowText" lastClr="000000"/>
                </a:solidFill>
              </a:rPr>
              <a:t> </a:t>
            </a:r>
            <a:r>
              <a:rPr lang="en-US" sz="2800" b="1" dirty="0">
                <a:solidFill>
                  <a:sysClr val="windowText" lastClr="000000"/>
                </a:solidFill>
              </a:rPr>
              <a:t>ng test</a:t>
            </a:r>
            <a:r>
              <a:rPr lang="en-US" sz="2800" dirty="0">
                <a:solidFill>
                  <a:sysClr val="windowText" lastClr="000000"/>
                </a:solidFill>
              </a:rPr>
              <a:t> por </a:t>
            </a:r>
            <a:r>
              <a:rPr lang="en-US" sz="2800" b="1" dirty="0">
                <a:solidFill>
                  <a:sysClr val="windowText" lastClr="000000"/>
                </a:solidFill>
              </a:rPr>
              <a:t>jest </a:t>
            </a:r>
            <a:r>
              <a:rPr lang="en-US" sz="2800" dirty="0" err="1">
                <a:solidFill>
                  <a:sysClr val="windowText" lastClr="000000"/>
                </a:solidFill>
              </a:rPr>
              <a:t>en</a:t>
            </a:r>
            <a:r>
              <a:rPr lang="en-US" sz="2800" dirty="0">
                <a:solidFill>
                  <a:sysClr val="windowText" lastClr="000000"/>
                </a:solidFill>
              </a:rPr>
              <a:t> el key </a:t>
            </a:r>
            <a:r>
              <a:rPr lang="en-US" sz="2800" b="1" dirty="0">
                <a:solidFill>
                  <a:sysClr val="windowText" lastClr="000000"/>
                </a:solidFill>
              </a:rPr>
              <a:t>test</a:t>
            </a:r>
          </a:p>
        </p:txBody>
      </p:sp>
    </p:spTree>
    <p:extLst>
      <p:ext uri="{BB962C8B-B14F-4D97-AF65-F5344CB8AC3E}">
        <p14:creationId xmlns:p14="http://schemas.microsoft.com/office/powerpoint/2010/main" val="2220285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2EAB0-2D19-44A8-B2A4-92704119E8F4}"/>
              </a:ext>
            </a:extLst>
          </p:cNvPr>
          <p:cNvSpPr>
            <a:spLocks noGrp="1"/>
          </p:cNvSpPr>
          <p:nvPr>
            <p:ph type="title"/>
          </p:nvPr>
        </p:nvSpPr>
        <p:spPr>
          <a:xfrm>
            <a:off x="1251678" y="382385"/>
            <a:ext cx="10178322" cy="970165"/>
          </a:xfrm>
        </p:spPr>
        <p:txBody>
          <a:bodyPr>
            <a:normAutofit/>
          </a:bodyPr>
          <a:lstStyle/>
          <a:p>
            <a:r>
              <a:rPr lang="en-US" dirty="0" err="1"/>
              <a:t>Probar</a:t>
            </a:r>
            <a:r>
              <a:rPr lang="en-US" dirty="0"/>
              <a:t> jest con NG TEST </a:t>
            </a:r>
            <a:endParaRPr lang="en-US" dirty="0">
              <a:solidFill>
                <a:srgbClr val="FF0000"/>
              </a:solidFill>
            </a:endParaRPr>
          </a:p>
        </p:txBody>
      </p:sp>
      <p:pic>
        <p:nvPicPr>
          <p:cNvPr id="5" name="Imagen 4">
            <a:extLst>
              <a:ext uri="{FF2B5EF4-FFF2-40B4-BE49-F238E27FC236}">
                <a16:creationId xmlns:a16="http://schemas.microsoft.com/office/drawing/2014/main" id="{F373FDAE-AC86-437E-8ED5-83961CFB1C28}"/>
              </a:ext>
            </a:extLst>
          </p:cNvPr>
          <p:cNvPicPr>
            <a:picLocks noChangeAspect="1"/>
          </p:cNvPicPr>
          <p:nvPr/>
        </p:nvPicPr>
        <p:blipFill>
          <a:blip r:embed="rId2"/>
          <a:stretch>
            <a:fillRect/>
          </a:stretch>
        </p:blipFill>
        <p:spPr>
          <a:xfrm>
            <a:off x="1251678" y="1343390"/>
            <a:ext cx="9396412" cy="5286010"/>
          </a:xfrm>
          <a:prstGeom prst="rect">
            <a:avLst/>
          </a:prstGeom>
        </p:spPr>
      </p:pic>
    </p:spTree>
    <p:extLst>
      <p:ext uri="{BB962C8B-B14F-4D97-AF65-F5344CB8AC3E}">
        <p14:creationId xmlns:p14="http://schemas.microsoft.com/office/powerpoint/2010/main" val="4038048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140B-488E-4E63-BE2B-A3EBB1EBF6F4}"/>
              </a:ext>
            </a:extLst>
          </p:cNvPr>
          <p:cNvSpPr>
            <a:spLocks noGrp="1"/>
          </p:cNvSpPr>
          <p:nvPr>
            <p:ph type="title"/>
          </p:nvPr>
        </p:nvSpPr>
        <p:spPr/>
        <p:txBody>
          <a:bodyPr/>
          <a:lstStyle/>
          <a:p>
            <a:r>
              <a:rPr lang="es-419" dirty="0" err="1"/>
              <a:t>COntenido</a:t>
            </a:r>
            <a:endParaRPr lang="en-US" dirty="0"/>
          </a:p>
        </p:txBody>
      </p:sp>
      <p:sp>
        <p:nvSpPr>
          <p:cNvPr id="3" name="Content Placeholder 2">
            <a:extLst>
              <a:ext uri="{FF2B5EF4-FFF2-40B4-BE49-F238E27FC236}">
                <a16:creationId xmlns:a16="http://schemas.microsoft.com/office/drawing/2014/main" id="{633739DC-4260-49D7-B476-B069D6D1F0B8}"/>
              </a:ext>
            </a:extLst>
          </p:cNvPr>
          <p:cNvSpPr>
            <a:spLocks noGrp="1"/>
          </p:cNvSpPr>
          <p:nvPr>
            <p:ph idx="1"/>
          </p:nvPr>
        </p:nvSpPr>
        <p:spPr>
          <a:xfrm>
            <a:off x="955040" y="1391921"/>
            <a:ext cx="10850880" cy="5293360"/>
          </a:xfrm>
        </p:spPr>
        <p:txBody>
          <a:bodyPr>
            <a:normAutofit/>
          </a:bodyPr>
          <a:lstStyle/>
          <a:p>
            <a:pPr marL="457200" indent="-457200">
              <a:buFont typeface="+mj-lt"/>
              <a:buAutoNum type="arabicPeriod" startAt="2"/>
            </a:pPr>
            <a:r>
              <a:rPr lang="es-419" dirty="0"/>
              <a:t>Arquitectura Base y Fundamentos Básicos</a:t>
            </a:r>
          </a:p>
          <a:p>
            <a:pPr marL="914400" lvl="1" indent="-457200">
              <a:buFont typeface="+mj-lt"/>
              <a:buAutoNum type="alphaLcParenR" startAt="2"/>
            </a:pPr>
            <a:r>
              <a:rPr lang="en-US" dirty="0" err="1"/>
              <a:t>Componentes</a:t>
            </a:r>
            <a:endParaRPr lang="en-US" dirty="0"/>
          </a:p>
          <a:p>
            <a:pPr marL="1371600" lvl="2" indent="-457200">
              <a:buFont typeface="+mj-lt"/>
              <a:buAutoNum type="arabicPeriod"/>
            </a:pPr>
            <a:r>
              <a:rPr lang="en-US" dirty="0" err="1"/>
              <a:t>Introducción</a:t>
            </a:r>
            <a:r>
              <a:rPr lang="en-US" dirty="0"/>
              <a:t> y primer </a:t>
            </a:r>
            <a:r>
              <a:rPr lang="en-US" dirty="0" err="1"/>
              <a:t>componente</a:t>
            </a:r>
            <a:endParaRPr lang="en-US" dirty="0"/>
          </a:p>
          <a:p>
            <a:pPr marL="1371600" lvl="2" indent="-457200">
              <a:buFont typeface="+mj-lt"/>
              <a:buAutoNum type="arabicPeriod"/>
            </a:pPr>
            <a:r>
              <a:rPr lang="en-US" dirty="0"/>
              <a:t>Metadata</a:t>
            </a:r>
          </a:p>
          <a:p>
            <a:pPr marL="1371600" lvl="2" indent="-457200">
              <a:buFont typeface="+mj-lt"/>
              <a:buAutoNum type="arabicPeriod"/>
            </a:pPr>
            <a:r>
              <a:rPr lang="en-US" dirty="0" err="1"/>
              <a:t>Plantillas</a:t>
            </a:r>
            <a:r>
              <a:rPr lang="en-US" dirty="0"/>
              <a:t> y vistas</a:t>
            </a:r>
          </a:p>
          <a:p>
            <a:pPr marL="1371600" lvl="2" indent="-457200">
              <a:buFont typeface="+mj-lt"/>
              <a:buAutoNum type="arabicPeriod"/>
            </a:pPr>
            <a:r>
              <a:rPr lang="en-US" dirty="0"/>
              <a:t>Syntaxis de </a:t>
            </a:r>
            <a:r>
              <a:rPr lang="en-US" dirty="0" err="1"/>
              <a:t>plantilla</a:t>
            </a:r>
            <a:endParaRPr lang="en-US" dirty="0"/>
          </a:p>
          <a:p>
            <a:pPr marL="1371600" lvl="2" indent="-457200">
              <a:buFont typeface="+mj-lt"/>
              <a:buAutoNum type="arabicPeriod"/>
            </a:pPr>
            <a:r>
              <a:rPr lang="en-US" dirty="0"/>
              <a:t>Enlace de </a:t>
            </a:r>
            <a:r>
              <a:rPr lang="en-US" dirty="0" err="1"/>
              <a:t>datos</a:t>
            </a:r>
            <a:r>
              <a:rPr lang="en-US" dirty="0"/>
              <a:t> (Data binding)</a:t>
            </a:r>
          </a:p>
          <a:p>
            <a:pPr marL="1371600" lvl="2" indent="-457200">
              <a:buFont typeface="+mj-lt"/>
              <a:buAutoNum type="arabicPeriod"/>
            </a:pPr>
            <a:r>
              <a:rPr lang="en-US" dirty="0" err="1"/>
              <a:t>Directivas</a:t>
            </a:r>
            <a:endParaRPr lang="en-US" dirty="0"/>
          </a:p>
          <a:p>
            <a:pPr marL="1371600" lvl="2" indent="-457200">
              <a:buFont typeface="+mj-lt"/>
              <a:buAutoNum type="arabicPeriod"/>
            </a:pPr>
            <a:r>
              <a:rPr lang="en-US" dirty="0"/>
              <a:t>Pipes</a:t>
            </a:r>
          </a:p>
          <a:p>
            <a:pPr marL="1371600" lvl="2" indent="-457200">
              <a:buFont typeface="+mj-lt"/>
              <a:buAutoNum type="arabicPeriod"/>
            </a:pPr>
            <a:r>
              <a:rPr lang="es-419" dirty="0"/>
              <a:t>Ganchos de ciclo de vida y secuencia</a:t>
            </a:r>
            <a:endParaRPr lang="en-US" dirty="0"/>
          </a:p>
          <a:p>
            <a:pPr marL="914400" lvl="1" indent="-457200">
              <a:buFont typeface="+mj-lt"/>
              <a:buAutoNum type="alphaLcParenR" startAt="2"/>
            </a:pPr>
            <a:r>
              <a:rPr lang="en-US" dirty="0" err="1"/>
              <a:t>Servicios</a:t>
            </a:r>
            <a:endParaRPr lang="en-US" dirty="0"/>
          </a:p>
          <a:p>
            <a:pPr marL="1371600" lvl="2" indent="-457200">
              <a:buFont typeface="+mj-lt"/>
              <a:buAutoNum type="alphaLcParenR" startAt="3"/>
            </a:pPr>
            <a:r>
              <a:rPr lang="en-US" dirty="0" err="1"/>
              <a:t>Introducción</a:t>
            </a:r>
            <a:r>
              <a:rPr lang="en-US" dirty="0"/>
              <a:t> y primer </a:t>
            </a:r>
            <a:r>
              <a:rPr lang="en-US" dirty="0" err="1"/>
              <a:t>servicio</a:t>
            </a:r>
            <a:endParaRPr lang="en-US" dirty="0"/>
          </a:p>
          <a:p>
            <a:pPr marL="1371600" lvl="2" indent="-457200">
              <a:buFont typeface="+mj-lt"/>
              <a:buAutoNum type="alphaLcParenR" startAt="3"/>
            </a:pPr>
            <a:r>
              <a:rPr lang="en-US" dirty="0" err="1"/>
              <a:t>Tipos</a:t>
            </a:r>
            <a:r>
              <a:rPr lang="en-US" dirty="0"/>
              <a:t> de </a:t>
            </a:r>
            <a:r>
              <a:rPr lang="en-US" dirty="0" err="1"/>
              <a:t>servicio</a:t>
            </a:r>
          </a:p>
          <a:p>
            <a:pPr marL="1371600" lvl="2" indent="-457200">
              <a:buFont typeface="+mj-lt"/>
              <a:buAutoNum type="alphaLcParenR" startAt="3"/>
            </a:pPr>
            <a:r>
              <a:rPr lang="en-US" dirty="0" err="1"/>
              <a:t>Comunicación</a:t>
            </a:r>
            <a:r>
              <a:rPr lang="en-US" dirty="0"/>
              <a:t> entre </a:t>
            </a:r>
            <a:r>
              <a:rPr lang="en-US" dirty="0" err="1"/>
              <a:t>componentes</a:t>
            </a:r>
            <a:endParaRPr lang="en-US" dirty="0"/>
          </a:p>
        </p:txBody>
      </p:sp>
    </p:spTree>
    <p:extLst>
      <p:ext uri="{BB962C8B-B14F-4D97-AF65-F5344CB8AC3E}">
        <p14:creationId xmlns:p14="http://schemas.microsoft.com/office/powerpoint/2010/main" val="1938153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E65CC3-9121-4B66-ABF9-BA4C644B7426}"/>
              </a:ext>
            </a:extLst>
          </p:cNvPr>
          <p:cNvSpPr>
            <a:spLocks noGrp="1"/>
          </p:cNvSpPr>
          <p:nvPr>
            <p:ph type="title"/>
          </p:nvPr>
        </p:nvSpPr>
        <p:spPr/>
        <p:txBody>
          <a:bodyPr>
            <a:normAutofit/>
          </a:bodyPr>
          <a:lstStyle/>
          <a:p>
            <a:r>
              <a:rPr lang="es-419" dirty="0" err="1"/>
              <a:t>Typescript</a:t>
            </a:r>
            <a:br>
              <a:rPr lang="es-419" dirty="0"/>
            </a:br>
            <a:endParaRPr lang="es-419" dirty="0"/>
          </a:p>
        </p:txBody>
      </p:sp>
      <p:sp>
        <p:nvSpPr>
          <p:cNvPr id="3" name="Marcador de texto 2">
            <a:extLst>
              <a:ext uri="{FF2B5EF4-FFF2-40B4-BE49-F238E27FC236}">
                <a16:creationId xmlns:a16="http://schemas.microsoft.com/office/drawing/2014/main" id="{FD95E4C9-7E09-4652-A08F-534417411B08}"/>
              </a:ext>
            </a:extLst>
          </p:cNvPr>
          <p:cNvSpPr>
            <a:spLocks noGrp="1"/>
          </p:cNvSpPr>
          <p:nvPr>
            <p:ph type="body" idx="1"/>
          </p:nvPr>
        </p:nvSpPr>
        <p:spPr>
          <a:xfrm>
            <a:off x="3242929" y="4293227"/>
            <a:ext cx="7017488" cy="1490885"/>
          </a:xfrm>
        </p:spPr>
        <p:txBody>
          <a:bodyPr>
            <a:normAutofit/>
          </a:bodyPr>
          <a:lstStyle/>
          <a:p>
            <a:r>
              <a:rPr lang="es-ES" dirty="0" err="1"/>
              <a:t>Configuració</a:t>
            </a:r>
            <a:r>
              <a:rPr lang="es-ES" dirty="0"/>
              <a:t> en angular</a:t>
            </a:r>
          </a:p>
          <a:p>
            <a:r>
              <a:rPr lang="es-ES" dirty="0"/>
              <a:t>Breve repaso de conceptos</a:t>
            </a:r>
            <a:endParaRPr lang="es-419" dirty="0"/>
          </a:p>
        </p:txBody>
      </p:sp>
    </p:spTree>
    <p:extLst>
      <p:ext uri="{BB962C8B-B14F-4D97-AF65-F5344CB8AC3E}">
        <p14:creationId xmlns:p14="http://schemas.microsoft.com/office/powerpoint/2010/main" val="2589141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2EAB0-2D19-44A8-B2A4-92704119E8F4}"/>
              </a:ext>
            </a:extLst>
          </p:cNvPr>
          <p:cNvSpPr>
            <a:spLocks noGrp="1"/>
          </p:cNvSpPr>
          <p:nvPr>
            <p:ph type="title"/>
          </p:nvPr>
        </p:nvSpPr>
        <p:spPr/>
        <p:txBody>
          <a:bodyPr/>
          <a:lstStyle/>
          <a:p>
            <a:r>
              <a:rPr lang="en-US" dirty="0" err="1"/>
              <a:t>Configuración</a:t>
            </a:r>
            <a:r>
              <a:rPr lang="en-US" dirty="0"/>
              <a:t> de typescript</a:t>
            </a:r>
          </a:p>
        </p:txBody>
      </p:sp>
      <p:pic>
        <p:nvPicPr>
          <p:cNvPr id="4" name="Imagen 3">
            <a:extLst>
              <a:ext uri="{FF2B5EF4-FFF2-40B4-BE49-F238E27FC236}">
                <a16:creationId xmlns:a16="http://schemas.microsoft.com/office/drawing/2014/main" id="{0E2DCFB3-5929-4956-B959-BDDEB570684B}"/>
              </a:ext>
            </a:extLst>
          </p:cNvPr>
          <p:cNvPicPr>
            <a:picLocks noChangeAspect="1"/>
          </p:cNvPicPr>
          <p:nvPr/>
        </p:nvPicPr>
        <p:blipFill>
          <a:blip r:embed="rId2"/>
          <a:stretch>
            <a:fillRect/>
          </a:stretch>
        </p:blipFill>
        <p:spPr>
          <a:xfrm>
            <a:off x="1365978" y="1128450"/>
            <a:ext cx="6584125" cy="5596199"/>
          </a:xfrm>
          <a:prstGeom prst="rect">
            <a:avLst/>
          </a:prstGeom>
        </p:spPr>
      </p:pic>
    </p:spTree>
    <p:extLst>
      <p:ext uri="{BB962C8B-B14F-4D97-AF65-F5344CB8AC3E}">
        <p14:creationId xmlns:p14="http://schemas.microsoft.com/office/powerpoint/2010/main" val="2974525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2EAB0-2D19-44A8-B2A4-92704119E8F4}"/>
              </a:ext>
            </a:extLst>
          </p:cNvPr>
          <p:cNvSpPr>
            <a:spLocks noGrp="1"/>
          </p:cNvSpPr>
          <p:nvPr>
            <p:ph type="title"/>
          </p:nvPr>
        </p:nvSpPr>
        <p:spPr/>
        <p:txBody>
          <a:bodyPr/>
          <a:lstStyle/>
          <a:p>
            <a:r>
              <a:rPr lang="en-US" dirty="0" err="1"/>
              <a:t>Repaso</a:t>
            </a:r>
            <a:r>
              <a:rPr lang="en-US" dirty="0"/>
              <a:t> – </a:t>
            </a:r>
            <a:r>
              <a:rPr lang="en-US" dirty="0" err="1"/>
              <a:t>comparativo</a:t>
            </a:r>
            <a:r>
              <a:rPr lang="en-US" dirty="0"/>
              <a:t> </a:t>
            </a:r>
            <a:r>
              <a:rPr lang="en-US" dirty="0" err="1"/>
              <a:t>js</a:t>
            </a:r>
            <a:r>
              <a:rPr lang="en-US" dirty="0"/>
              <a:t> y </a:t>
            </a:r>
            <a:r>
              <a:rPr lang="en-US" dirty="0" err="1"/>
              <a:t>ts</a:t>
            </a:r>
            <a:endParaRPr lang="en-US" dirty="0"/>
          </a:p>
        </p:txBody>
      </p:sp>
      <p:pic>
        <p:nvPicPr>
          <p:cNvPr id="8" name="Imagen 7">
            <a:extLst>
              <a:ext uri="{FF2B5EF4-FFF2-40B4-BE49-F238E27FC236}">
                <a16:creationId xmlns:a16="http://schemas.microsoft.com/office/drawing/2014/main" id="{1184C6F9-1409-4FE2-927B-D5E1289309D6}"/>
              </a:ext>
            </a:extLst>
          </p:cNvPr>
          <p:cNvPicPr>
            <a:picLocks noChangeAspect="1"/>
          </p:cNvPicPr>
          <p:nvPr/>
        </p:nvPicPr>
        <p:blipFill>
          <a:blip r:embed="rId2"/>
          <a:stretch>
            <a:fillRect/>
          </a:stretch>
        </p:blipFill>
        <p:spPr>
          <a:xfrm>
            <a:off x="1251678" y="1370104"/>
            <a:ext cx="10564402" cy="5205563"/>
          </a:xfrm>
          <a:prstGeom prst="rect">
            <a:avLst/>
          </a:prstGeom>
        </p:spPr>
      </p:pic>
    </p:spTree>
    <p:extLst>
      <p:ext uri="{BB962C8B-B14F-4D97-AF65-F5344CB8AC3E}">
        <p14:creationId xmlns:p14="http://schemas.microsoft.com/office/powerpoint/2010/main" val="1269626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2EAB0-2D19-44A8-B2A4-92704119E8F4}"/>
              </a:ext>
            </a:extLst>
          </p:cNvPr>
          <p:cNvSpPr>
            <a:spLocks noGrp="1"/>
          </p:cNvSpPr>
          <p:nvPr>
            <p:ph type="title"/>
          </p:nvPr>
        </p:nvSpPr>
        <p:spPr/>
        <p:txBody>
          <a:bodyPr/>
          <a:lstStyle/>
          <a:p>
            <a:r>
              <a:rPr lang="en-US" dirty="0" err="1"/>
              <a:t>repaso</a:t>
            </a:r>
            <a:r>
              <a:rPr lang="en-US" dirty="0"/>
              <a:t> – interfaces y </a:t>
            </a:r>
            <a:r>
              <a:rPr lang="en-US" dirty="0" err="1"/>
              <a:t>tipos</a:t>
            </a:r>
            <a:endParaRPr lang="en-US" dirty="0"/>
          </a:p>
        </p:txBody>
      </p:sp>
      <p:pic>
        <p:nvPicPr>
          <p:cNvPr id="4" name="Imagen 3">
            <a:extLst>
              <a:ext uri="{FF2B5EF4-FFF2-40B4-BE49-F238E27FC236}">
                <a16:creationId xmlns:a16="http://schemas.microsoft.com/office/drawing/2014/main" id="{7781F54C-8DD1-428A-AC46-75CE0AB9EAE1}"/>
              </a:ext>
            </a:extLst>
          </p:cNvPr>
          <p:cNvPicPr>
            <a:picLocks noChangeAspect="1"/>
          </p:cNvPicPr>
          <p:nvPr/>
        </p:nvPicPr>
        <p:blipFill>
          <a:blip r:embed="rId2"/>
          <a:stretch>
            <a:fillRect/>
          </a:stretch>
        </p:blipFill>
        <p:spPr>
          <a:xfrm>
            <a:off x="967198" y="1584960"/>
            <a:ext cx="10836403" cy="5005075"/>
          </a:xfrm>
          <a:prstGeom prst="rect">
            <a:avLst/>
          </a:prstGeom>
        </p:spPr>
      </p:pic>
    </p:spTree>
    <p:extLst>
      <p:ext uri="{BB962C8B-B14F-4D97-AF65-F5344CB8AC3E}">
        <p14:creationId xmlns:p14="http://schemas.microsoft.com/office/powerpoint/2010/main" val="3357457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2EAB0-2D19-44A8-B2A4-92704119E8F4}"/>
              </a:ext>
            </a:extLst>
          </p:cNvPr>
          <p:cNvSpPr>
            <a:spLocks noGrp="1"/>
          </p:cNvSpPr>
          <p:nvPr>
            <p:ph type="title"/>
          </p:nvPr>
        </p:nvSpPr>
        <p:spPr/>
        <p:txBody>
          <a:bodyPr/>
          <a:lstStyle/>
          <a:p>
            <a:r>
              <a:rPr lang="en-US" dirty="0" err="1"/>
              <a:t>Repaso</a:t>
            </a:r>
            <a:r>
              <a:rPr lang="en-US" dirty="0"/>
              <a:t> - </a:t>
            </a:r>
            <a:r>
              <a:rPr lang="en-US" dirty="0" err="1"/>
              <a:t>enumeraciones</a:t>
            </a:r>
            <a:endParaRPr lang="en-US" dirty="0"/>
          </a:p>
        </p:txBody>
      </p:sp>
      <p:pic>
        <p:nvPicPr>
          <p:cNvPr id="6" name="Imagen 5">
            <a:extLst>
              <a:ext uri="{FF2B5EF4-FFF2-40B4-BE49-F238E27FC236}">
                <a16:creationId xmlns:a16="http://schemas.microsoft.com/office/drawing/2014/main" id="{80EB4EB3-EAC5-4847-859C-102EBC6EB325}"/>
              </a:ext>
            </a:extLst>
          </p:cNvPr>
          <p:cNvPicPr>
            <a:picLocks noChangeAspect="1"/>
          </p:cNvPicPr>
          <p:nvPr/>
        </p:nvPicPr>
        <p:blipFill>
          <a:blip r:embed="rId2"/>
          <a:stretch>
            <a:fillRect/>
          </a:stretch>
        </p:blipFill>
        <p:spPr>
          <a:xfrm>
            <a:off x="1251678" y="1874517"/>
            <a:ext cx="3990975" cy="2486025"/>
          </a:xfrm>
          <a:prstGeom prst="rect">
            <a:avLst/>
          </a:prstGeom>
        </p:spPr>
      </p:pic>
      <p:pic>
        <p:nvPicPr>
          <p:cNvPr id="7" name="Imagen 6">
            <a:extLst>
              <a:ext uri="{FF2B5EF4-FFF2-40B4-BE49-F238E27FC236}">
                <a16:creationId xmlns:a16="http://schemas.microsoft.com/office/drawing/2014/main" id="{B59847F2-B183-494D-82C2-5A22D1356374}"/>
              </a:ext>
            </a:extLst>
          </p:cNvPr>
          <p:cNvPicPr>
            <a:picLocks noChangeAspect="1"/>
          </p:cNvPicPr>
          <p:nvPr/>
        </p:nvPicPr>
        <p:blipFill>
          <a:blip r:embed="rId3"/>
          <a:stretch>
            <a:fillRect/>
          </a:stretch>
        </p:blipFill>
        <p:spPr>
          <a:xfrm>
            <a:off x="5719762" y="1893567"/>
            <a:ext cx="4010025" cy="2466975"/>
          </a:xfrm>
          <a:prstGeom prst="rect">
            <a:avLst/>
          </a:prstGeom>
        </p:spPr>
      </p:pic>
    </p:spTree>
    <p:extLst>
      <p:ext uri="{BB962C8B-B14F-4D97-AF65-F5344CB8AC3E}">
        <p14:creationId xmlns:p14="http://schemas.microsoft.com/office/powerpoint/2010/main" val="3871656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2EAB0-2D19-44A8-B2A4-92704119E8F4}"/>
              </a:ext>
            </a:extLst>
          </p:cNvPr>
          <p:cNvSpPr>
            <a:spLocks noGrp="1"/>
          </p:cNvSpPr>
          <p:nvPr>
            <p:ph type="title"/>
          </p:nvPr>
        </p:nvSpPr>
        <p:spPr/>
        <p:txBody>
          <a:bodyPr/>
          <a:lstStyle/>
          <a:p>
            <a:r>
              <a:rPr lang="en-US" dirty="0" err="1"/>
              <a:t>Repaso</a:t>
            </a:r>
            <a:r>
              <a:rPr lang="en-US" dirty="0"/>
              <a:t> -</a:t>
            </a:r>
            <a:br>
              <a:rPr lang="en-US" dirty="0"/>
            </a:br>
            <a:r>
              <a:rPr lang="en-US" dirty="0" err="1"/>
              <a:t>Clases</a:t>
            </a:r>
            <a:endParaRPr lang="en-US" dirty="0"/>
          </a:p>
        </p:txBody>
      </p:sp>
      <p:pic>
        <p:nvPicPr>
          <p:cNvPr id="6" name="Imagen 5">
            <a:extLst>
              <a:ext uri="{FF2B5EF4-FFF2-40B4-BE49-F238E27FC236}">
                <a16:creationId xmlns:a16="http://schemas.microsoft.com/office/drawing/2014/main" id="{E4E71B0F-9315-43AD-A5EB-AEE2108674C5}"/>
              </a:ext>
            </a:extLst>
          </p:cNvPr>
          <p:cNvPicPr>
            <a:picLocks noChangeAspect="1"/>
          </p:cNvPicPr>
          <p:nvPr/>
        </p:nvPicPr>
        <p:blipFill>
          <a:blip r:embed="rId2"/>
          <a:stretch>
            <a:fillRect/>
          </a:stretch>
        </p:blipFill>
        <p:spPr>
          <a:xfrm>
            <a:off x="3867506" y="382385"/>
            <a:ext cx="7926148" cy="6282575"/>
          </a:xfrm>
          <a:prstGeom prst="rect">
            <a:avLst/>
          </a:prstGeom>
        </p:spPr>
      </p:pic>
    </p:spTree>
    <p:extLst>
      <p:ext uri="{BB962C8B-B14F-4D97-AF65-F5344CB8AC3E}">
        <p14:creationId xmlns:p14="http://schemas.microsoft.com/office/powerpoint/2010/main" val="3185376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E65CC3-9121-4B66-ABF9-BA4C644B7426}"/>
              </a:ext>
            </a:extLst>
          </p:cNvPr>
          <p:cNvSpPr>
            <a:spLocks noGrp="1"/>
          </p:cNvSpPr>
          <p:nvPr>
            <p:ph type="title"/>
          </p:nvPr>
        </p:nvSpPr>
        <p:spPr/>
        <p:txBody>
          <a:bodyPr>
            <a:normAutofit fontScale="90000"/>
          </a:bodyPr>
          <a:lstStyle/>
          <a:p>
            <a:r>
              <a:rPr lang="es-419" dirty="0"/>
              <a:t>Módulos y modularidad en angular</a:t>
            </a:r>
            <a:br>
              <a:rPr lang="es-419" dirty="0"/>
            </a:br>
            <a:endParaRPr lang="es-419" dirty="0"/>
          </a:p>
        </p:txBody>
      </p:sp>
      <p:sp>
        <p:nvSpPr>
          <p:cNvPr id="3" name="Marcador de texto 2">
            <a:extLst>
              <a:ext uri="{FF2B5EF4-FFF2-40B4-BE49-F238E27FC236}">
                <a16:creationId xmlns:a16="http://schemas.microsoft.com/office/drawing/2014/main" id="{FD95E4C9-7E09-4652-A08F-534417411B08}"/>
              </a:ext>
            </a:extLst>
          </p:cNvPr>
          <p:cNvSpPr>
            <a:spLocks noGrp="1"/>
          </p:cNvSpPr>
          <p:nvPr>
            <p:ph type="body" idx="1"/>
          </p:nvPr>
        </p:nvSpPr>
        <p:spPr>
          <a:xfrm>
            <a:off x="3242930" y="4524375"/>
            <a:ext cx="7017488" cy="1586541"/>
          </a:xfrm>
        </p:spPr>
        <p:txBody>
          <a:bodyPr>
            <a:normAutofit/>
          </a:bodyPr>
          <a:lstStyle/>
          <a:p>
            <a:r>
              <a:rPr lang="es-419" dirty="0"/>
              <a:t>Introducción</a:t>
            </a:r>
          </a:p>
          <a:p>
            <a:r>
              <a:rPr lang="es-419" dirty="0"/>
              <a:t>Módulos de uso frecuente</a:t>
            </a:r>
          </a:p>
          <a:p>
            <a:r>
              <a:rPr lang="es-419" dirty="0" err="1"/>
              <a:t>Apss</a:t>
            </a:r>
            <a:r>
              <a:rPr lang="es-419" dirty="0"/>
              <a:t> modulares</a:t>
            </a:r>
          </a:p>
        </p:txBody>
      </p:sp>
    </p:spTree>
    <p:extLst>
      <p:ext uri="{BB962C8B-B14F-4D97-AF65-F5344CB8AC3E}">
        <p14:creationId xmlns:p14="http://schemas.microsoft.com/office/powerpoint/2010/main" val="421722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lstStyle/>
          <a:p>
            <a:r>
              <a:rPr lang="en-US" dirty="0"/>
              <a:t>INTRODUCCIÓN</a:t>
            </a:r>
          </a:p>
        </p:txBody>
      </p:sp>
      <p:sp>
        <p:nvSpPr>
          <p:cNvPr id="4" name="Marcador de contenido 3">
            <a:extLst>
              <a:ext uri="{FF2B5EF4-FFF2-40B4-BE49-F238E27FC236}">
                <a16:creationId xmlns:a16="http://schemas.microsoft.com/office/drawing/2014/main" id="{72B6990C-586A-46AE-9CD0-78C31D2FBE30}"/>
              </a:ext>
            </a:extLst>
          </p:cNvPr>
          <p:cNvSpPr>
            <a:spLocks noGrp="1"/>
          </p:cNvSpPr>
          <p:nvPr>
            <p:ph idx="1"/>
          </p:nvPr>
        </p:nvSpPr>
        <p:spPr>
          <a:xfrm>
            <a:off x="1251678" y="1407382"/>
            <a:ext cx="4292748" cy="5068234"/>
          </a:xfrm>
        </p:spPr>
        <p:txBody>
          <a:bodyPr>
            <a:normAutofit fontScale="92500" lnSpcReduction="10000"/>
          </a:bodyPr>
          <a:lstStyle/>
          <a:p>
            <a:pPr marL="0" indent="0">
              <a:buNone/>
            </a:pPr>
            <a:r>
              <a:rPr lang="es-ES" sz="2800" b="1" dirty="0"/>
              <a:t>Qué es un módulo?</a:t>
            </a:r>
          </a:p>
          <a:p>
            <a:r>
              <a:rPr lang="es-ES" sz="2800" dirty="0"/>
              <a:t>Un dominio de aplicación o flujo de trabajo.</a:t>
            </a:r>
          </a:p>
          <a:p>
            <a:r>
              <a:rPr lang="es-ES" sz="2800" dirty="0"/>
              <a:t>Un contenedor de elementos cohesionados bajo un mismo contexto.</a:t>
            </a:r>
          </a:p>
          <a:p>
            <a:r>
              <a:rPr lang="es-ES" sz="2800" dirty="0"/>
              <a:t>Un orquestador de dependencias, componentes, directivas, servicios, etc.</a:t>
            </a:r>
          </a:p>
          <a:p>
            <a:r>
              <a:rPr lang="es-ES" sz="2800" dirty="0"/>
              <a:t>Es un componente de entrada (</a:t>
            </a:r>
            <a:r>
              <a:rPr lang="es-ES" sz="2800" dirty="0" err="1"/>
              <a:t>entryComponent</a:t>
            </a:r>
            <a:r>
              <a:rPr lang="es-ES" sz="2800" dirty="0"/>
              <a:t>)</a:t>
            </a:r>
          </a:p>
        </p:txBody>
      </p:sp>
      <p:pic>
        <p:nvPicPr>
          <p:cNvPr id="3" name="Imagen 2">
            <a:extLst>
              <a:ext uri="{FF2B5EF4-FFF2-40B4-BE49-F238E27FC236}">
                <a16:creationId xmlns:a16="http://schemas.microsoft.com/office/drawing/2014/main" id="{4F0738ED-4004-49D4-BA7F-79A446F347A4}"/>
              </a:ext>
            </a:extLst>
          </p:cNvPr>
          <p:cNvPicPr>
            <a:picLocks noChangeAspect="1"/>
          </p:cNvPicPr>
          <p:nvPr/>
        </p:nvPicPr>
        <p:blipFill>
          <a:blip r:embed="rId2"/>
          <a:stretch>
            <a:fillRect/>
          </a:stretch>
        </p:blipFill>
        <p:spPr>
          <a:xfrm>
            <a:off x="6421961" y="2316894"/>
            <a:ext cx="3914775" cy="3133725"/>
          </a:xfrm>
          <a:prstGeom prst="rect">
            <a:avLst/>
          </a:prstGeom>
        </p:spPr>
      </p:pic>
      <p:pic>
        <p:nvPicPr>
          <p:cNvPr id="5" name="Imagen 4">
            <a:extLst>
              <a:ext uri="{FF2B5EF4-FFF2-40B4-BE49-F238E27FC236}">
                <a16:creationId xmlns:a16="http://schemas.microsoft.com/office/drawing/2014/main" id="{9AF85387-9DC7-466A-9B75-F08281B55099}"/>
              </a:ext>
            </a:extLst>
          </p:cNvPr>
          <p:cNvPicPr>
            <a:picLocks noChangeAspect="1"/>
          </p:cNvPicPr>
          <p:nvPr/>
        </p:nvPicPr>
        <p:blipFill>
          <a:blip r:embed="rId3"/>
          <a:stretch>
            <a:fillRect/>
          </a:stretch>
        </p:blipFill>
        <p:spPr>
          <a:xfrm>
            <a:off x="5544426" y="1904310"/>
            <a:ext cx="6290397" cy="4930485"/>
          </a:xfrm>
          <a:prstGeom prst="rect">
            <a:avLst/>
          </a:prstGeom>
        </p:spPr>
      </p:pic>
      <p:sp>
        <p:nvSpPr>
          <p:cNvPr id="6" name="Marcador de contenido 3">
            <a:extLst>
              <a:ext uri="{FF2B5EF4-FFF2-40B4-BE49-F238E27FC236}">
                <a16:creationId xmlns:a16="http://schemas.microsoft.com/office/drawing/2014/main" id="{F1508B9C-C482-428B-9966-8DB426B2AD8F}"/>
              </a:ext>
            </a:extLst>
          </p:cNvPr>
          <p:cNvSpPr txBox="1">
            <a:spLocks/>
          </p:cNvSpPr>
          <p:nvPr/>
        </p:nvSpPr>
        <p:spPr>
          <a:xfrm>
            <a:off x="5544426" y="1407381"/>
            <a:ext cx="6290397" cy="58044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es-ES" sz="2800" b="1" dirty="0"/>
              <a:t>Estructura base</a:t>
            </a:r>
          </a:p>
        </p:txBody>
      </p:sp>
    </p:spTree>
    <p:extLst>
      <p:ext uri="{BB962C8B-B14F-4D97-AF65-F5344CB8AC3E}">
        <p14:creationId xmlns:p14="http://schemas.microsoft.com/office/powerpoint/2010/main" val="394860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22" presetClass="entr" presetSubtype="4"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lstStyle/>
          <a:p>
            <a:r>
              <a:rPr lang="en-US" dirty="0" err="1"/>
              <a:t>Partes</a:t>
            </a:r>
            <a:r>
              <a:rPr lang="en-US" dirty="0"/>
              <a:t> de un </a:t>
            </a:r>
            <a:r>
              <a:rPr lang="en-US" dirty="0" err="1"/>
              <a:t>módulo</a:t>
            </a:r>
            <a:endParaRPr lang="en-US" dirty="0"/>
          </a:p>
        </p:txBody>
      </p:sp>
      <p:sp>
        <p:nvSpPr>
          <p:cNvPr id="4" name="Marcador de contenido 3">
            <a:extLst>
              <a:ext uri="{FF2B5EF4-FFF2-40B4-BE49-F238E27FC236}">
                <a16:creationId xmlns:a16="http://schemas.microsoft.com/office/drawing/2014/main" id="{75203E12-6FEB-477D-9F56-911A27DC9B83}"/>
              </a:ext>
            </a:extLst>
          </p:cNvPr>
          <p:cNvSpPr>
            <a:spLocks noGrp="1"/>
          </p:cNvSpPr>
          <p:nvPr>
            <p:ph idx="1"/>
          </p:nvPr>
        </p:nvSpPr>
        <p:spPr>
          <a:xfrm>
            <a:off x="1262564" y="3058887"/>
            <a:ext cx="10646229" cy="3755572"/>
          </a:xfrm>
        </p:spPr>
        <p:txBody>
          <a:bodyPr>
            <a:normAutofit fontScale="92500" lnSpcReduction="20000"/>
          </a:bodyPr>
          <a:lstStyle/>
          <a:p>
            <a:pPr marL="0" indent="0">
              <a:buNone/>
            </a:pPr>
            <a:r>
              <a:rPr lang="es-419" sz="2400" dirty="0"/>
              <a:t>La </a:t>
            </a:r>
            <a:r>
              <a:rPr lang="es-419" sz="2400" b="1" dirty="0"/>
              <a:t>Metada</a:t>
            </a:r>
            <a:r>
              <a:rPr lang="es-419" sz="2400" dirty="0"/>
              <a:t> de un módulo se compone de las siguientes matrices:</a:t>
            </a:r>
            <a:endParaRPr lang="es-419" sz="2400" b="1" dirty="0"/>
          </a:p>
          <a:p>
            <a:r>
              <a:rPr lang="es-419" sz="2400" b="1" dirty="0"/>
              <a:t>Declaraciones:</a:t>
            </a:r>
            <a:r>
              <a:rPr lang="es-419" sz="2400" dirty="0"/>
              <a:t> Aquí se agregan los declarables de la aplicación: componentes, pipes y directivas. Por defecto se crea un componente raíz llamado </a:t>
            </a:r>
            <a:r>
              <a:rPr lang="es-419" sz="2400" dirty="0" err="1"/>
              <a:t>AppComponent</a:t>
            </a:r>
            <a:r>
              <a:rPr lang="es-419" sz="2400" dirty="0"/>
              <a:t>.</a:t>
            </a:r>
          </a:p>
          <a:p>
            <a:r>
              <a:rPr lang="es-419" sz="2400" b="1" dirty="0"/>
              <a:t>Importaciones:</a:t>
            </a:r>
            <a:r>
              <a:rPr lang="es-419" sz="2400" dirty="0"/>
              <a:t> Le dice a Angular sobre otros </a:t>
            </a:r>
            <a:r>
              <a:rPr lang="es-419" sz="2400" dirty="0" err="1"/>
              <a:t>NgModules</a:t>
            </a:r>
            <a:r>
              <a:rPr lang="es-419" sz="2400" dirty="0"/>
              <a:t> que este módulo en particular necesita para funcionar correctamente.</a:t>
            </a:r>
          </a:p>
          <a:p>
            <a:r>
              <a:rPr lang="es-419" sz="2400" b="1" dirty="0"/>
              <a:t>Proveedores:</a:t>
            </a:r>
            <a:r>
              <a:rPr lang="es-419" sz="2400" dirty="0"/>
              <a:t> Es en donde se enumeran los servicios que necesita la aplicación y que estarán disponibles para el resto de elementos. Puede ampliarlos cuando utilice módulos de características y carga diferida (</a:t>
            </a:r>
            <a:r>
              <a:rPr lang="es-419" sz="2400" dirty="0" err="1"/>
              <a:t>Lazy</a:t>
            </a:r>
            <a:r>
              <a:rPr lang="es-419" sz="2400" dirty="0"/>
              <a:t> </a:t>
            </a:r>
            <a:r>
              <a:rPr lang="es-419" sz="2400" dirty="0" err="1"/>
              <a:t>Loading</a:t>
            </a:r>
            <a:r>
              <a:rPr lang="es-419" sz="2400" dirty="0"/>
              <a:t>).</a:t>
            </a:r>
          </a:p>
          <a:p>
            <a:r>
              <a:rPr lang="es-419" sz="2400" b="1" dirty="0"/>
              <a:t>Bootstrap: </a:t>
            </a:r>
            <a:r>
              <a:rPr lang="es-419" sz="2400" dirty="0"/>
              <a:t>En esta matriz se especifica el componente raíz que Angular crea e inserta en la página web de host index.html. Generalmente solo se necesita un componente raíz.</a:t>
            </a:r>
          </a:p>
        </p:txBody>
      </p:sp>
      <p:sp>
        <p:nvSpPr>
          <p:cNvPr id="7" name="Rectángulo 6">
            <a:extLst>
              <a:ext uri="{FF2B5EF4-FFF2-40B4-BE49-F238E27FC236}">
                <a16:creationId xmlns:a16="http://schemas.microsoft.com/office/drawing/2014/main" id="{043D5446-FFF9-4961-AB7C-0C48BDDA3D5A}"/>
              </a:ext>
            </a:extLst>
          </p:cNvPr>
          <p:cNvSpPr/>
          <p:nvPr/>
        </p:nvSpPr>
        <p:spPr>
          <a:xfrm>
            <a:off x="1251678" y="1278652"/>
            <a:ext cx="10646228" cy="1410119"/>
          </a:xfrm>
          <a:prstGeom prst="rect">
            <a:avLst/>
          </a:prstGeom>
        </p:spPr>
        <p:txBody>
          <a:bodyPr vert="horz" lIns="91440" tIns="45720" rIns="91440" bIns="45720" rtlCol="0">
            <a:normAutofit/>
          </a:bodyPr>
          <a:lstStyle/>
          <a:p>
            <a:pPr defTabSz="914400">
              <a:lnSpc>
                <a:spcPct val="110000"/>
              </a:lnSpc>
              <a:spcBef>
                <a:spcPts val="700"/>
              </a:spcBef>
              <a:buClr>
                <a:schemeClr val="tx2"/>
              </a:buClr>
            </a:pPr>
            <a:r>
              <a:rPr lang="es-419" sz="2200" dirty="0">
                <a:solidFill>
                  <a:schemeClr val="tx1">
                    <a:lumMod val="65000"/>
                    <a:lumOff val="35000"/>
                  </a:schemeClr>
                </a:solidFill>
              </a:rPr>
              <a:t>El decorador </a:t>
            </a:r>
            <a:r>
              <a:rPr lang="es-419" sz="2200" b="1" dirty="0">
                <a:solidFill>
                  <a:schemeClr val="tx1">
                    <a:lumMod val="65000"/>
                    <a:lumOff val="35000"/>
                  </a:schemeClr>
                </a:solidFill>
              </a:rPr>
              <a:t>@</a:t>
            </a:r>
            <a:r>
              <a:rPr lang="es-419" sz="2200" b="1" dirty="0" err="1">
                <a:solidFill>
                  <a:schemeClr val="tx1">
                    <a:lumMod val="65000"/>
                    <a:lumOff val="35000"/>
                  </a:schemeClr>
                </a:solidFill>
              </a:rPr>
              <a:t>NgModule</a:t>
            </a:r>
            <a:r>
              <a:rPr lang="es-419" sz="2200" b="1" dirty="0">
                <a:solidFill>
                  <a:schemeClr val="tx1">
                    <a:lumMod val="65000"/>
                    <a:lumOff val="35000"/>
                  </a:schemeClr>
                </a:solidFill>
              </a:rPr>
              <a:t>:</a:t>
            </a:r>
          </a:p>
          <a:p>
            <a:pPr marL="342900" indent="-342900" defTabSz="914400">
              <a:lnSpc>
                <a:spcPct val="110000"/>
              </a:lnSpc>
              <a:spcBef>
                <a:spcPts val="700"/>
              </a:spcBef>
              <a:buClr>
                <a:schemeClr val="tx2"/>
              </a:buClr>
              <a:buFontTx/>
              <a:buChar char="-"/>
            </a:pPr>
            <a:r>
              <a:rPr lang="es-419" sz="2200" dirty="0">
                <a:solidFill>
                  <a:schemeClr val="tx1">
                    <a:lumMod val="65000"/>
                    <a:lumOff val="35000"/>
                  </a:schemeClr>
                </a:solidFill>
              </a:rPr>
              <a:t>Identifica </a:t>
            </a:r>
            <a:r>
              <a:rPr lang="es-419" sz="2200" dirty="0" err="1">
                <a:solidFill>
                  <a:schemeClr val="tx1">
                    <a:lumMod val="65000"/>
                    <a:lumOff val="35000"/>
                  </a:schemeClr>
                </a:solidFill>
              </a:rPr>
              <a:t>AppModule</a:t>
            </a:r>
            <a:r>
              <a:rPr lang="es-419" sz="2200" dirty="0">
                <a:solidFill>
                  <a:schemeClr val="tx1">
                    <a:lumMod val="65000"/>
                    <a:lumOff val="35000"/>
                  </a:schemeClr>
                </a:solidFill>
              </a:rPr>
              <a:t> como una clase </a:t>
            </a:r>
            <a:r>
              <a:rPr lang="es-419" sz="2200" dirty="0" err="1">
                <a:solidFill>
                  <a:schemeClr val="tx1">
                    <a:lumMod val="65000"/>
                    <a:lumOff val="35000"/>
                  </a:schemeClr>
                </a:solidFill>
              </a:rPr>
              <a:t>NgModule</a:t>
            </a:r>
            <a:endParaRPr lang="es-419" sz="2200" dirty="0">
              <a:solidFill>
                <a:schemeClr val="tx1">
                  <a:lumMod val="65000"/>
                  <a:lumOff val="35000"/>
                </a:schemeClr>
              </a:solidFill>
            </a:endParaRPr>
          </a:p>
          <a:p>
            <a:pPr marL="342900" indent="-342900" defTabSz="914400">
              <a:lnSpc>
                <a:spcPct val="110000"/>
              </a:lnSpc>
              <a:spcBef>
                <a:spcPts val="700"/>
              </a:spcBef>
              <a:buClr>
                <a:schemeClr val="tx2"/>
              </a:buClr>
              <a:buFontTx/>
              <a:buChar char="-"/>
            </a:pPr>
            <a:r>
              <a:rPr lang="es-419" sz="2200" dirty="0">
                <a:solidFill>
                  <a:schemeClr val="tx1">
                    <a:lumMod val="65000"/>
                    <a:lumOff val="35000"/>
                  </a:schemeClr>
                </a:solidFill>
              </a:rPr>
              <a:t>Toma un objeto de metadatos que le dice a Angular cómo compilar e iniciar la aplicación.</a:t>
            </a:r>
          </a:p>
        </p:txBody>
      </p:sp>
    </p:spTree>
    <p:extLst>
      <p:ext uri="{BB962C8B-B14F-4D97-AF65-F5344CB8AC3E}">
        <p14:creationId xmlns:p14="http://schemas.microsoft.com/office/powerpoint/2010/main" val="296567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p:cTn id="14" dur="1000" fill="hold"/>
                                        <p:tgtEl>
                                          <p:spTgt spid="4">
                                            <p:txEl>
                                              <p:pRg st="0" end="0"/>
                                            </p:txEl>
                                          </p:spTgt>
                                        </p:tgtEl>
                                        <p:attrNameLst>
                                          <p:attrName>ppt_w</p:attrName>
                                        </p:attrNameLst>
                                      </p:cBhvr>
                                      <p:tavLst>
                                        <p:tav tm="0">
                                          <p:val>
                                            <p:strVal val="#ppt_w*0.70"/>
                                          </p:val>
                                        </p:tav>
                                        <p:tav tm="100000">
                                          <p:val>
                                            <p:strVal val="#ppt_w"/>
                                          </p:val>
                                        </p:tav>
                                      </p:tavLst>
                                    </p:anim>
                                    <p:anim calcmode="lin" valueType="num">
                                      <p:cBhvr>
                                        <p:cTn id="15" dur="1000" fill="hold"/>
                                        <p:tgtEl>
                                          <p:spTgt spid="4">
                                            <p:txEl>
                                              <p:pRg st="0" end="0"/>
                                            </p:txEl>
                                          </p:spTgt>
                                        </p:tgtEl>
                                        <p:attrNameLst>
                                          <p:attrName>ppt_h</p:attrName>
                                        </p:attrNameLst>
                                      </p:cBhvr>
                                      <p:tavLst>
                                        <p:tav tm="0">
                                          <p:val>
                                            <p:strVal val="#ppt_h"/>
                                          </p:val>
                                        </p:tav>
                                        <p:tav tm="100000">
                                          <p:val>
                                            <p:strVal val="#ppt_h"/>
                                          </p:val>
                                        </p:tav>
                                      </p:tavLst>
                                    </p:anim>
                                    <p:animEffect transition="in" filter="fade">
                                      <p:cBhvr>
                                        <p:cTn id="16" dur="10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 calcmode="lin" valueType="num">
                                      <p:cBhvr>
                                        <p:cTn id="21" dur="1000" fill="hold"/>
                                        <p:tgtEl>
                                          <p:spTgt spid="4">
                                            <p:txEl>
                                              <p:pRg st="1" end="1"/>
                                            </p:txEl>
                                          </p:spTgt>
                                        </p:tgtEl>
                                        <p:attrNameLst>
                                          <p:attrName>ppt_w</p:attrName>
                                        </p:attrNameLst>
                                      </p:cBhvr>
                                      <p:tavLst>
                                        <p:tav tm="0">
                                          <p:val>
                                            <p:strVal val="#ppt_w*0.70"/>
                                          </p:val>
                                        </p:tav>
                                        <p:tav tm="100000">
                                          <p:val>
                                            <p:strVal val="#ppt_w"/>
                                          </p:val>
                                        </p:tav>
                                      </p:tavLst>
                                    </p:anim>
                                    <p:anim calcmode="lin" valueType="num">
                                      <p:cBhvr>
                                        <p:cTn id="22" dur="1000" fill="hold"/>
                                        <p:tgtEl>
                                          <p:spTgt spid="4">
                                            <p:txEl>
                                              <p:pRg st="1" end="1"/>
                                            </p:txEl>
                                          </p:spTgt>
                                        </p:tgtEl>
                                        <p:attrNameLst>
                                          <p:attrName>ppt_h</p:attrName>
                                        </p:attrNameLst>
                                      </p:cBhvr>
                                      <p:tavLst>
                                        <p:tav tm="0">
                                          <p:val>
                                            <p:strVal val="#ppt_h"/>
                                          </p:val>
                                        </p:tav>
                                        <p:tav tm="100000">
                                          <p:val>
                                            <p:strVal val="#ppt_h"/>
                                          </p:val>
                                        </p:tav>
                                      </p:tavLst>
                                    </p:anim>
                                    <p:animEffect transition="in" filter="fade">
                                      <p:cBhvr>
                                        <p:cTn id="23" dur="1000"/>
                                        <p:tgtEl>
                                          <p:spTgt spid="4">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 calcmode="lin" valueType="num">
                                      <p:cBhvr>
                                        <p:cTn id="28" dur="1000" fill="hold"/>
                                        <p:tgtEl>
                                          <p:spTgt spid="4">
                                            <p:txEl>
                                              <p:pRg st="2" end="2"/>
                                            </p:txEl>
                                          </p:spTgt>
                                        </p:tgtEl>
                                        <p:attrNameLst>
                                          <p:attrName>ppt_w</p:attrName>
                                        </p:attrNameLst>
                                      </p:cBhvr>
                                      <p:tavLst>
                                        <p:tav tm="0">
                                          <p:val>
                                            <p:strVal val="#ppt_w*0.70"/>
                                          </p:val>
                                        </p:tav>
                                        <p:tav tm="100000">
                                          <p:val>
                                            <p:strVal val="#ppt_w"/>
                                          </p:val>
                                        </p:tav>
                                      </p:tavLst>
                                    </p:anim>
                                    <p:anim calcmode="lin" valueType="num">
                                      <p:cBhvr>
                                        <p:cTn id="29" dur="1000" fill="hold"/>
                                        <p:tgtEl>
                                          <p:spTgt spid="4">
                                            <p:txEl>
                                              <p:pRg st="2" end="2"/>
                                            </p:txEl>
                                          </p:spTgt>
                                        </p:tgtEl>
                                        <p:attrNameLst>
                                          <p:attrName>ppt_h</p:attrName>
                                        </p:attrNameLst>
                                      </p:cBhvr>
                                      <p:tavLst>
                                        <p:tav tm="0">
                                          <p:val>
                                            <p:strVal val="#ppt_h"/>
                                          </p:val>
                                        </p:tav>
                                        <p:tav tm="100000">
                                          <p:val>
                                            <p:strVal val="#ppt_h"/>
                                          </p:val>
                                        </p:tav>
                                      </p:tavLst>
                                    </p:anim>
                                    <p:animEffect transition="in" filter="fade">
                                      <p:cBhvr>
                                        <p:cTn id="30" dur="1000"/>
                                        <p:tgtEl>
                                          <p:spTgt spid="4">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 calcmode="lin" valueType="num">
                                      <p:cBhvr>
                                        <p:cTn id="35" dur="1000" fill="hold"/>
                                        <p:tgtEl>
                                          <p:spTgt spid="4">
                                            <p:txEl>
                                              <p:pRg st="3" end="3"/>
                                            </p:txEl>
                                          </p:spTgt>
                                        </p:tgtEl>
                                        <p:attrNameLst>
                                          <p:attrName>ppt_w</p:attrName>
                                        </p:attrNameLst>
                                      </p:cBhvr>
                                      <p:tavLst>
                                        <p:tav tm="0">
                                          <p:val>
                                            <p:strVal val="#ppt_w*0.70"/>
                                          </p:val>
                                        </p:tav>
                                        <p:tav tm="100000">
                                          <p:val>
                                            <p:strVal val="#ppt_w"/>
                                          </p:val>
                                        </p:tav>
                                      </p:tavLst>
                                    </p:anim>
                                    <p:anim calcmode="lin" valueType="num">
                                      <p:cBhvr>
                                        <p:cTn id="36" dur="1000" fill="hold"/>
                                        <p:tgtEl>
                                          <p:spTgt spid="4">
                                            <p:txEl>
                                              <p:pRg st="3" end="3"/>
                                            </p:txEl>
                                          </p:spTgt>
                                        </p:tgtEl>
                                        <p:attrNameLst>
                                          <p:attrName>ppt_h</p:attrName>
                                        </p:attrNameLst>
                                      </p:cBhvr>
                                      <p:tavLst>
                                        <p:tav tm="0">
                                          <p:val>
                                            <p:strVal val="#ppt_h"/>
                                          </p:val>
                                        </p:tav>
                                        <p:tav tm="100000">
                                          <p:val>
                                            <p:strVal val="#ppt_h"/>
                                          </p:val>
                                        </p:tav>
                                      </p:tavLst>
                                    </p:anim>
                                    <p:animEffect transition="in" filter="fade">
                                      <p:cBhvr>
                                        <p:cTn id="37" dur="1000"/>
                                        <p:tgtEl>
                                          <p:spTgt spid="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 calcmode="lin" valueType="num">
                                      <p:cBhvr>
                                        <p:cTn id="42" dur="1000" fill="hold"/>
                                        <p:tgtEl>
                                          <p:spTgt spid="4">
                                            <p:txEl>
                                              <p:pRg st="4" end="4"/>
                                            </p:txEl>
                                          </p:spTgt>
                                        </p:tgtEl>
                                        <p:attrNameLst>
                                          <p:attrName>ppt_w</p:attrName>
                                        </p:attrNameLst>
                                      </p:cBhvr>
                                      <p:tavLst>
                                        <p:tav tm="0">
                                          <p:val>
                                            <p:strVal val="#ppt_w*0.70"/>
                                          </p:val>
                                        </p:tav>
                                        <p:tav tm="100000">
                                          <p:val>
                                            <p:strVal val="#ppt_w"/>
                                          </p:val>
                                        </p:tav>
                                      </p:tavLst>
                                    </p:anim>
                                    <p:anim calcmode="lin" valueType="num">
                                      <p:cBhvr>
                                        <p:cTn id="43" dur="1000" fill="hold"/>
                                        <p:tgtEl>
                                          <p:spTgt spid="4">
                                            <p:txEl>
                                              <p:pRg st="4" end="4"/>
                                            </p:txEl>
                                          </p:spTgt>
                                        </p:tgtEl>
                                        <p:attrNameLst>
                                          <p:attrName>ppt_h</p:attrName>
                                        </p:attrNameLst>
                                      </p:cBhvr>
                                      <p:tavLst>
                                        <p:tav tm="0">
                                          <p:val>
                                            <p:strVal val="#ppt_h"/>
                                          </p:val>
                                        </p:tav>
                                        <p:tav tm="100000">
                                          <p:val>
                                            <p:strVal val="#ppt_h"/>
                                          </p:val>
                                        </p:tav>
                                      </p:tavLst>
                                    </p:anim>
                                    <p:animEffect transition="in" filter="fade">
                                      <p:cBhvr>
                                        <p:cTn id="44" dur="1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lstStyle/>
          <a:p>
            <a:r>
              <a:rPr lang="en-US" dirty="0"/>
              <a:t>MODULOS DE USO FRECUENTE</a:t>
            </a:r>
          </a:p>
        </p:txBody>
      </p:sp>
      <p:sp>
        <p:nvSpPr>
          <p:cNvPr id="4" name="Marcador de contenido 3">
            <a:extLst>
              <a:ext uri="{FF2B5EF4-FFF2-40B4-BE49-F238E27FC236}">
                <a16:creationId xmlns:a16="http://schemas.microsoft.com/office/drawing/2014/main" id="{0C574FFC-6372-4C08-A1AF-DFA87ED01DA0}"/>
              </a:ext>
            </a:extLst>
          </p:cNvPr>
          <p:cNvSpPr>
            <a:spLocks noGrp="1"/>
          </p:cNvSpPr>
          <p:nvPr>
            <p:ph idx="1"/>
          </p:nvPr>
        </p:nvSpPr>
        <p:spPr>
          <a:xfrm>
            <a:off x="1251679" y="1091143"/>
            <a:ext cx="9688644" cy="509057"/>
          </a:xfrm>
        </p:spPr>
        <p:txBody>
          <a:bodyPr>
            <a:normAutofit fontScale="92500"/>
          </a:bodyPr>
          <a:lstStyle/>
          <a:p>
            <a:pPr marL="0" indent="0">
              <a:buNone/>
            </a:pPr>
            <a:r>
              <a:rPr lang="es-419" sz="1800" dirty="0"/>
              <a:t>Los siguientes son módulos angulares de uso frecuente con ejemplos de algunas de las cosas que contienen:</a:t>
            </a:r>
          </a:p>
        </p:txBody>
      </p:sp>
      <p:graphicFrame>
        <p:nvGraphicFramePr>
          <p:cNvPr id="3" name="Tabla 2">
            <a:extLst>
              <a:ext uri="{FF2B5EF4-FFF2-40B4-BE49-F238E27FC236}">
                <a16:creationId xmlns:a16="http://schemas.microsoft.com/office/drawing/2014/main" id="{4B30AD57-BC35-4C1E-99D8-3ACC606BE34E}"/>
              </a:ext>
            </a:extLst>
          </p:cNvPr>
          <p:cNvGraphicFramePr>
            <a:graphicFrameLocks noGrp="1"/>
          </p:cNvGraphicFramePr>
          <p:nvPr>
            <p:extLst>
              <p:ext uri="{D42A27DB-BD31-4B8C-83A1-F6EECF244321}">
                <p14:modId xmlns:p14="http://schemas.microsoft.com/office/powerpoint/2010/main" val="3426886166"/>
              </p:ext>
            </p:extLst>
          </p:nvPr>
        </p:nvGraphicFramePr>
        <p:xfrm>
          <a:off x="1383076" y="1438275"/>
          <a:ext cx="9425847" cy="5397971"/>
        </p:xfrm>
        <a:graphic>
          <a:graphicData uri="http://schemas.openxmlformats.org/drawingml/2006/table">
            <a:tbl>
              <a:tblPr/>
              <a:tblGrid>
                <a:gridCol w="3141949">
                  <a:extLst>
                    <a:ext uri="{9D8B030D-6E8A-4147-A177-3AD203B41FA5}">
                      <a16:colId xmlns:a16="http://schemas.microsoft.com/office/drawing/2014/main" val="2279287668"/>
                    </a:ext>
                  </a:extLst>
                </a:gridCol>
                <a:gridCol w="3141949">
                  <a:extLst>
                    <a:ext uri="{9D8B030D-6E8A-4147-A177-3AD203B41FA5}">
                      <a16:colId xmlns:a16="http://schemas.microsoft.com/office/drawing/2014/main" val="4134030313"/>
                    </a:ext>
                  </a:extLst>
                </a:gridCol>
                <a:gridCol w="3141949">
                  <a:extLst>
                    <a:ext uri="{9D8B030D-6E8A-4147-A177-3AD203B41FA5}">
                      <a16:colId xmlns:a16="http://schemas.microsoft.com/office/drawing/2014/main" val="3196304718"/>
                    </a:ext>
                  </a:extLst>
                </a:gridCol>
              </a:tblGrid>
              <a:tr h="566037">
                <a:tc>
                  <a:txBody>
                    <a:bodyPr/>
                    <a:lstStyle/>
                    <a:p>
                      <a:pPr algn="l" fontAlgn="t"/>
                      <a:r>
                        <a:rPr lang="es-419" sz="1800" b="1" dirty="0" err="1">
                          <a:effectLst/>
                        </a:rPr>
                        <a:t>NgModule</a:t>
                      </a:r>
                      <a:endParaRPr lang="es-419" sz="1800" b="1" dirty="0">
                        <a:effectLst/>
                      </a:endParaRPr>
                    </a:p>
                  </a:txBody>
                  <a:tcPr marL="69384" marR="69384" marT="69384" marB="69384">
                    <a:lnL>
                      <a:noFill/>
                    </a:lnL>
                    <a:lnR w="6350" cap="flat" cmpd="sng" algn="ctr">
                      <a:solidFill>
                        <a:srgbClr val="DBDBDB"/>
                      </a:solidFill>
                      <a:prstDash val="solid"/>
                      <a:round/>
                      <a:headEnd type="none" w="med" len="med"/>
                      <a:tailEnd type="none" w="med" len="med"/>
                    </a:lnR>
                    <a:lnT>
                      <a:noFill/>
                    </a:lnT>
                    <a:lnB w="6350" cap="flat" cmpd="sng" algn="ctr">
                      <a:solidFill>
                        <a:srgbClr val="DBDBDB"/>
                      </a:solidFill>
                      <a:prstDash val="solid"/>
                      <a:round/>
                      <a:headEnd type="none" w="med" len="med"/>
                      <a:tailEnd type="none" w="med" len="med"/>
                    </a:lnB>
                    <a:solidFill>
                      <a:srgbClr val="FFFFFF"/>
                    </a:solidFill>
                  </a:tcPr>
                </a:tc>
                <a:tc>
                  <a:txBody>
                    <a:bodyPr/>
                    <a:lstStyle/>
                    <a:p>
                      <a:pPr algn="l" fontAlgn="t"/>
                      <a:r>
                        <a:rPr lang="es-419" sz="1800" b="1" dirty="0">
                          <a:effectLst/>
                        </a:rPr>
                        <a:t>Importarlo desde</a:t>
                      </a:r>
                    </a:p>
                  </a:txBody>
                  <a:tcPr marL="69384" marR="69384" marT="69384" marB="69384">
                    <a:lnL w="6350" cap="flat" cmpd="sng" algn="ctr">
                      <a:solidFill>
                        <a:srgbClr val="DBDBDB"/>
                      </a:solidFill>
                      <a:prstDash val="solid"/>
                      <a:round/>
                      <a:headEnd type="none" w="med" len="med"/>
                      <a:tailEnd type="none" w="med" len="med"/>
                    </a:lnL>
                    <a:lnR w="6350" cap="flat" cmpd="sng" algn="ctr">
                      <a:solidFill>
                        <a:srgbClr val="DBDBDB"/>
                      </a:solidFill>
                      <a:prstDash val="solid"/>
                      <a:round/>
                      <a:headEnd type="none" w="med" len="med"/>
                      <a:tailEnd type="none" w="med" len="med"/>
                    </a:lnR>
                    <a:lnT>
                      <a:noFill/>
                    </a:lnT>
                    <a:lnB w="6350" cap="flat" cmpd="sng" algn="ctr">
                      <a:solidFill>
                        <a:srgbClr val="DBDBDB"/>
                      </a:solidFill>
                      <a:prstDash val="solid"/>
                      <a:round/>
                      <a:headEnd type="none" w="med" len="med"/>
                      <a:tailEnd type="none" w="med" len="med"/>
                    </a:lnB>
                    <a:solidFill>
                      <a:srgbClr val="FFFFFF"/>
                    </a:solidFill>
                  </a:tcPr>
                </a:tc>
                <a:tc>
                  <a:txBody>
                    <a:bodyPr/>
                    <a:lstStyle/>
                    <a:p>
                      <a:pPr algn="l" fontAlgn="t"/>
                      <a:r>
                        <a:rPr lang="es-419" sz="1800" b="1" dirty="0">
                          <a:effectLst/>
                        </a:rPr>
                        <a:t>¿Para que usarlo?</a:t>
                      </a:r>
                    </a:p>
                  </a:txBody>
                  <a:tcPr marL="69384" marR="69384" marT="69384" marB="69384">
                    <a:lnL w="6350" cap="flat" cmpd="sng" algn="ctr">
                      <a:solidFill>
                        <a:srgbClr val="DBDBDB"/>
                      </a:solidFill>
                      <a:prstDash val="solid"/>
                      <a:round/>
                      <a:headEnd type="none" w="med" len="med"/>
                      <a:tailEnd type="none" w="med" len="med"/>
                    </a:lnL>
                    <a:lnR w="6350" cap="flat" cmpd="sng" algn="ctr">
                      <a:solidFill>
                        <a:srgbClr val="DBDBDB"/>
                      </a:solidFill>
                      <a:prstDash val="solid"/>
                      <a:round/>
                      <a:headEnd type="none" w="med" len="med"/>
                      <a:tailEnd type="none" w="med" len="med"/>
                    </a:lnR>
                    <a:lnT>
                      <a:noFill/>
                    </a:lnT>
                    <a:lnB w="635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4092893934"/>
                  </a:ext>
                </a:extLst>
              </a:tr>
              <a:tr h="805925">
                <a:tc>
                  <a:txBody>
                    <a:bodyPr/>
                    <a:lstStyle/>
                    <a:p>
                      <a:pPr algn="l" fontAlgn="t"/>
                      <a:r>
                        <a:rPr lang="es-419" sz="1800" b="0" u="none" strike="noStrike" dirty="0" err="1">
                          <a:effectLst/>
                          <a:hlinkClick r:id="rId2"/>
                        </a:rPr>
                        <a:t>BrowserModule</a:t>
                      </a:r>
                      <a:endParaRPr lang="es-419" sz="1800" b="0" dirty="0">
                        <a:effectLst/>
                      </a:endParaRPr>
                    </a:p>
                  </a:txBody>
                  <a:tcPr marL="69384" marR="69384" marT="69384" marB="69384">
                    <a:lnL>
                      <a:noFill/>
                    </a:lnL>
                    <a:lnR>
                      <a:noFill/>
                    </a:lnR>
                    <a:lnT w="6350" cap="flat" cmpd="sng" algn="ctr">
                      <a:solidFill>
                        <a:srgbClr val="DBDBDB"/>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FFFFF"/>
                    </a:solidFill>
                  </a:tcPr>
                </a:tc>
                <a:tc>
                  <a:txBody>
                    <a:bodyPr/>
                    <a:lstStyle/>
                    <a:p>
                      <a:pPr algn="l" fontAlgn="t"/>
                      <a:r>
                        <a:rPr lang="es-419" sz="1800" b="0" dirty="0">
                          <a:effectLst/>
                        </a:rPr>
                        <a:t>@angular/</a:t>
                      </a:r>
                      <a:r>
                        <a:rPr lang="es-419" sz="1800" b="0" dirty="0" err="1">
                          <a:effectLst/>
                        </a:rPr>
                        <a:t>platform</a:t>
                      </a:r>
                      <a:r>
                        <a:rPr lang="es-419" sz="1800" b="0" dirty="0">
                          <a:effectLst/>
                        </a:rPr>
                        <a:t>-browser</a:t>
                      </a:r>
                    </a:p>
                  </a:txBody>
                  <a:tcPr marL="69384" marR="69384" marT="69384" marB="69384">
                    <a:lnL>
                      <a:noFill/>
                    </a:lnL>
                    <a:lnR>
                      <a:noFill/>
                    </a:lnR>
                    <a:lnT w="6350" cap="flat" cmpd="sng" algn="ctr">
                      <a:solidFill>
                        <a:srgbClr val="DBDBDB"/>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FFFFF"/>
                    </a:solidFill>
                  </a:tcPr>
                </a:tc>
                <a:tc>
                  <a:txBody>
                    <a:bodyPr/>
                    <a:lstStyle/>
                    <a:p>
                      <a:pPr algn="l" fontAlgn="t"/>
                      <a:r>
                        <a:rPr lang="es-419" sz="1800" b="0" dirty="0">
                          <a:effectLst/>
                        </a:rPr>
                        <a:t>Cuando quieras ejecutar tu aplicación en un navegador</a:t>
                      </a:r>
                      <a:endParaRPr lang="en-US" sz="1800" b="0" dirty="0">
                        <a:effectLst/>
                      </a:endParaRPr>
                    </a:p>
                  </a:txBody>
                  <a:tcPr marL="69384" marR="69384" marT="69384" marB="69384">
                    <a:lnL>
                      <a:noFill/>
                    </a:lnL>
                    <a:lnR>
                      <a:noFill/>
                    </a:lnR>
                    <a:lnT w="6350" cap="flat" cmpd="sng" algn="ctr">
                      <a:solidFill>
                        <a:srgbClr val="DBDBDB"/>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3631557341"/>
                  </a:ext>
                </a:extLst>
              </a:tr>
              <a:tr h="727737">
                <a:tc>
                  <a:txBody>
                    <a:bodyPr/>
                    <a:lstStyle/>
                    <a:p>
                      <a:pPr algn="l" fontAlgn="t"/>
                      <a:r>
                        <a:rPr lang="es-419" sz="1800" b="0" u="none" strike="noStrike">
                          <a:effectLst/>
                          <a:hlinkClick r:id="rId3"/>
                        </a:rPr>
                        <a:t>CommonModule</a:t>
                      </a:r>
                      <a:endParaRPr lang="es-419" sz="1800" b="0">
                        <a:effectLst/>
                      </a:endParaRPr>
                    </a:p>
                  </a:txBody>
                  <a:tcPr marL="69384" marR="69384" marT="69384" marB="69384">
                    <a:lnL>
                      <a:noFill/>
                    </a:lnL>
                    <a:lnR>
                      <a:noFill/>
                    </a:lnR>
                    <a:lnT w="6350" cap="flat" cmpd="sng" algn="ctr">
                      <a:solidFill>
                        <a:srgbClr val="DBDBDB"/>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FFFFF"/>
                    </a:solidFill>
                  </a:tcPr>
                </a:tc>
                <a:tc>
                  <a:txBody>
                    <a:bodyPr/>
                    <a:lstStyle/>
                    <a:p>
                      <a:pPr algn="l" fontAlgn="t"/>
                      <a:r>
                        <a:rPr lang="es-419" sz="1800" b="0" dirty="0">
                          <a:effectLst/>
                        </a:rPr>
                        <a:t>@angular/</a:t>
                      </a:r>
                      <a:r>
                        <a:rPr lang="es-419" sz="1800" b="0" dirty="0" err="1">
                          <a:effectLst/>
                        </a:rPr>
                        <a:t>common</a:t>
                      </a:r>
                      <a:endParaRPr lang="es-419" sz="1800" b="0" dirty="0">
                        <a:effectLst/>
                      </a:endParaRPr>
                    </a:p>
                  </a:txBody>
                  <a:tcPr marL="69384" marR="69384" marT="69384" marB="69384">
                    <a:lnL>
                      <a:noFill/>
                    </a:lnL>
                    <a:lnR>
                      <a:noFill/>
                    </a:lnR>
                    <a:lnT w="6350" cap="flat" cmpd="sng" algn="ctr">
                      <a:solidFill>
                        <a:srgbClr val="DBDBDB"/>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FFFFF"/>
                    </a:solidFill>
                  </a:tcPr>
                </a:tc>
                <a:tc>
                  <a:txBody>
                    <a:bodyPr/>
                    <a:lstStyle/>
                    <a:p>
                      <a:pPr algn="l" fontAlgn="t"/>
                      <a:r>
                        <a:rPr lang="es-419" sz="1800" b="0" dirty="0">
                          <a:effectLst/>
                        </a:rPr>
                        <a:t>Cuando quieras usar </a:t>
                      </a:r>
                      <a:r>
                        <a:rPr lang="en-US" sz="1800" b="0" u="none" strike="noStrike" dirty="0" err="1">
                          <a:effectLst/>
                          <a:hlinkClick r:id="rId4"/>
                        </a:rPr>
                        <a:t>NgIf</a:t>
                      </a:r>
                      <a:r>
                        <a:rPr lang="en-US" sz="1800" b="0" dirty="0">
                          <a:effectLst/>
                        </a:rPr>
                        <a:t>, </a:t>
                      </a:r>
                      <a:r>
                        <a:rPr lang="en-US" sz="1800" b="0" dirty="0" err="1">
                          <a:effectLst/>
                        </a:rPr>
                        <a:t>NgFor</a:t>
                      </a:r>
                      <a:endParaRPr lang="en-US" sz="1800" b="0" dirty="0">
                        <a:effectLst/>
                      </a:endParaRPr>
                    </a:p>
                  </a:txBody>
                  <a:tcPr marL="69384" marR="69384" marT="69384" marB="69384">
                    <a:lnL>
                      <a:noFill/>
                    </a:lnL>
                    <a:lnR>
                      <a:noFill/>
                    </a:lnR>
                    <a:lnT w="6350" cap="flat" cmpd="sng" algn="ctr">
                      <a:solidFill>
                        <a:srgbClr val="DBDBDB"/>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928160208"/>
                  </a:ext>
                </a:extLst>
              </a:tr>
              <a:tr h="763880">
                <a:tc>
                  <a:txBody>
                    <a:bodyPr/>
                    <a:lstStyle/>
                    <a:p>
                      <a:pPr algn="l" fontAlgn="t"/>
                      <a:r>
                        <a:rPr lang="es-419" sz="1800" b="0" u="none" strike="noStrike">
                          <a:effectLst/>
                          <a:hlinkClick r:id="rId5"/>
                        </a:rPr>
                        <a:t>FormsModule</a:t>
                      </a:r>
                      <a:endParaRPr lang="es-419" sz="1800" b="0">
                        <a:effectLst/>
                      </a:endParaRPr>
                    </a:p>
                  </a:txBody>
                  <a:tcPr marL="69384" marR="69384" marT="69384" marB="69384">
                    <a:lnL>
                      <a:noFill/>
                    </a:lnL>
                    <a:lnR>
                      <a:noFill/>
                    </a:lnR>
                    <a:lnT w="6350" cap="flat" cmpd="sng" algn="ctr">
                      <a:solidFill>
                        <a:srgbClr val="DBDBDB"/>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FFFFF"/>
                    </a:solidFill>
                  </a:tcPr>
                </a:tc>
                <a:tc>
                  <a:txBody>
                    <a:bodyPr/>
                    <a:lstStyle/>
                    <a:p>
                      <a:pPr algn="l" fontAlgn="t"/>
                      <a:r>
                        <a:rPr lang="es-419" sz="1800" b="0">
                          <a:effectLst/>
                        </a:rPr>
                        <a:t>@angular/forms</a:t>
                      </a:r>
                    </a:p>
                  </a:txBody>
                  <a:tcPr marL="69384" marR="69384" marT="69384" marB="69384">
                    <a:lnL>
                      <a:noFill/>
                    </a:lnL>
                    <a:lnR>
                      <a:noFill/>
                    </a:lnR>
                    <a:lnT w="6350" cap="flat" cmpd="sng" algn="ctr">
                      <a:solidFill>
                        <a:srgbClr val="DBDBDB"/>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FFFFF"/>
                    </a:solidFill>
                  </a:tcPr>
                </a:tc>
                <a:tc>
                  <a:txBody>
                    <a:bodyPr/>
                    <a:lstStyle/>
                    <a:p>
                      <a:pPr algn="l" fontAlgn="t"/>
                      <a:r>
                        <a:rPr lang="es-419" sz="1800" b="0" dirty="0">
                          <a:effectLst/>
                        </a:rPr>
                        <a:t>Cuando desee crear formularios basados en plantillas </a:t>
                      </a:r>
                      <a:r>
                        <a:rPr lang="en-US" sz="1800" b="0" dirty="0">
                          <a:effectLst/>
                        </a:rPr>
                        <a:t>(</a:t>
                      </a:r>
                      <a:r>
                        <a:rPr lang="en-US" sz="1800" b="0" dirty="0" err="1">
                          <a:effectLst/>
                        </a:rPr>
                        <a:t>incluye</a:t>
                      </a:r>
                      <a:r>
                        <a:rPr lang="en-US" sz="1800" b="0" dirty="0">
                          <a:effectLst/>
                        </a:rPr>
                        <a:t> </a:t>
                      </a:r>
                      <a:r>
                        <a:rPr lang="en-US" sz="1800" b="0" u="none" strike="noStrike" dirty="0" err="1">
                          <a:effectLst/>
                          <a:hlinkClick r:id="rId6"/>
                        </a:rPr>
                        <a:t>NgModel</a:t>
                      </a:r>
                      <a:r>
                        <a:rPr lang="en-US" sz="1800" b="0" dirty="0">
                          <a:effectLst/>
                        </a:rPr>
                        <a:t>)</a:t>
                      </a:r>
                    </a:p>
                  </a:txBody>
                  <a:tcPr marL="69384" marR="69384" marT="69384" marB="69384">
                    <a:lnL>
                      <a:noFill/>
                    </a:lnL>
                    <a:lnR>
                      <a:noFill/>
                    </a:lnR>
                    <a:lnT w="6350" cap="flat" cmpd="sng" algn="ctr">
                      <a:solidFill>
                        <a:srgbClr val="DBDBDB"/>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75822568"/>
                  </a:ext>
                </a:extLst>
              </a:tr>
              <a:tr h="625097">
                <a:tc>
                  <a:txBody>
                    <a:bodyPr/>
                    <a:lstStyle/>
                    <a:p>
                      <a:pPr algn="l" fontAlgn="t"/>
                      <a:r>
                        <a:rPr lang="es-419" sz="1800" b="0" u="none" strike="noStrike">
                          <a:effectLst/>
                          <a:hlinkClick r:id="rId7"/>
                        </a:rPr>
                        <a:t>ReactiveFormsModule</a:t>
                      </a:r>
                      <a:endParaRPr lang="es-419" sz="1800" b="0">
                        <a:effectLst/>
                      </a:endParaRPr>
                    </a:p>
                  </a:txBody>
                  <a:tcPr marL="69384" marR="69384" marT="69384" marB="69384">
                    <a:lnL>
                      <a:noFill/>
                    </a:lnL>
                    <a:lnR>
                      <a:noFill/>
                    </a:lnR>
                    <a:lnT w="6350" cap="flat" cmpd="sng" algn="ctr">
                      <a:solidFill>
                        <a:srgbClr val="DBDBDB"/>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FFFFF"/>
                    </a:solidFill>
                  </a:tcPr>
                </a:tc>
                <a:tc>
                  <a:txBody>
                    <a:bodyPr/>
                    <a:lstStyle/>
                    <a:p>
                      <a:pPr algn="l" fontAlgn="t"/>
                      <a:r>
                        <a:rPr lang="es-419" sz="1800" b="0">
                          <a:effectLst/>
                        </a:rPr>
                        <a:t>@angular/forms</a:t>
                      </a:r>
                    </a:p>
                  </a:txBody>
                  <a:tcPr marL="69384" marR="69384" marT="69384" marB="69384">
                    <a:lnL>
                      <a:noFill/>
                    </a:lnL>
                    <a:lnR>
                      <a:noFill/>
                    </a:lnR>
                    <a:lnT w="6350" cap="flat" cmpd="sng" algn="ctr">
                      <a:solidFill>
                        <a:srgbClr val="DBDBDB"/>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FFFFF"/>
                    </a:solidFill>
                  </a:tcPr>
                </a:tc>
                <a:tc>
                  <a:txBody>
                    <a:bodyPr/>
                    <a:lstStyle/>
                    <a:p>
                      <a:pPr algn="l" fontAlgn="t"/>
                      <a:r>
                        <a:rPr lang="en-US" sz="1800" b="0" dirty="0" err="1">
                          <a:effectLst/>
                        </a:rPr>
                        <a:t>Cuando</a:t>
                      </a:r>
                      <a:r>
                        <a:rPr lang="en-US" sz="1800" b="0" dirty="0">
                          <a:effectLst/>
                        </a:rPr>
                        <a:t> </a:t>
                      </a:r>
                      <a:r>
                        <a:rPr lang="en-US" sz="1800" b="0" dirty="0" err="1">
                          <a:effectLst/>
                        </a:rPr>
                        <a:t>quieres</a:t>
                      </a:r>
                      <a:r>
                        <a:rPr lang="en-US" sz="1800" b="0" dirty="0">
                          <a:effectLst/>
                        </a:rPr>
                        <a:t> </a:t>
                      </a:r>
                      <a:r>
                        <a:rPr lang="en-US" sz="1800" b="0" dirty="0" err="1">
                          <a:effectLst/>
                        </a:rPr>
                        <a:t>construir</a:t>
                      </a:r>
                      <a:r>
                        <a:rPr lang="en-US" sz="1800" b="0" dirty="0">
                          <a:effectLst/>
                        </a:rPr>
                        <a:t> </a:t>
                      </a:r>
                      <a:r>
                        <a:rPr lang="en-US" sz="1800" b="0" dirty="0" err="1">
                          <a:effectLst/>
                        </a:rPr>
                        <a:t>formas</a:t>
                      </a:r>
                      <a:r>
                        <a:rPr lang="en-US" sz="1800" b="0" dirty="0">
                          <a:effectLst/>
                        </a:rPr>
                        <a:t> </a:t>
                      </a:r>
                      <a:r>
                        <a:rPr lang="en-US" sz="1800" b="0" dirty="0" err="1">
                          <a:effectLst/>
                        </a:rPr>
                        <a:t>reactivas</a:t>
                      </a:r>
                      <a:endParaRPr lang="en-US" sz="1800" b="0" dirty="0">
                        <a:effectLst/>
                      </a:endParaRPr>
                    </a:p>
                  </a:txBody>
                  <a:tcPr marL="69384" marR="69384" marT="69384" marB="69384">
                    <a:lnL>
                      <a:noFill/>
                    </a:lnL>
                    <a:lnR>
                      <a:noFill/>
                    </a:lnR>
                    <a:lnT w="6350" cap="flat" cmpd="sng" algn="ctr">
                      <a:solidFill>
                        <a:srgbClr val="DBDBDB"/>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1685181635"/>
                  </a:ext>
                </a:extLst>
              </a:tr>
              <a:tr h="762867">
                <a:tc>
                  <a:txBody>
                    <a:bodyPr/>
                    <a:lstStyle/>
                    <a:p>
                      <a:pPr algn="l" fontAlgn="t"/>
                      <a:r>
                        <a:rPr lang="es-419" sz="1800" b="0" u="none" strike="noStrike">
                          <a:effectLst/>
                          <a:hlinkClick r:id="rId8"/>
                        </a:rPr>
                        <a:t>RouterModule</a:t>
                      </a:r>
                      <a:endParaRPr lang="es-419" sz="1800" b="0">
                        <a:effectLst/>
                      </a:endParaRPr>
                    </a:p>
                  </a:txBody>
                  <a:tcPr marL="69384" marR="69384" marT="69384" marB="69384">
                    <a:lnL>
                      <a:noFill/>
                    </a:lnL>
                    <a:lnR>
                      <a:noFill/>
                    </a:lnR>
                    <a:lnT w="6350" cap="flat" cmpd="sng" algn="ctr">
                      <a:solidFill>
                        <a:srgbClr val="DBDBDB"/>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FFFFF"/>
                    </a:solidFill>
                  </a:tcPr>
                </a:tc>
                <a:tc>
                  <a:txBody>
                    <a:bodyPr/>
                    <a:lstStyle/>
                    <a:p>
                      <a:pPr algn="l" fontAlgn="t"/>
                      <a:r>
                        <a:rPr lang="es-419" sz="1800" b="0">
                          <a:effectLst/>
                        </a:rPr>
                        <a:t>@angular/router</a:t>
                      </a:r>
                    </a:p>
                  </a:txBody>
                  <a:tcPr marL="69384" marR="69384" marT="69384" marB="69384">
                    <a:lnL>
                      <a:noFill/>
                    </a:lnL>
                    <a:lnR>
                      <a:noFill/>
                    </a:lnR>
                    <a:lnT w="6350" cap="flat" cmpd="sng" algn="ctr">
                      <a:solidFill>
                        <a:srgbClr val="DBDBDB"/>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FFFFF"/>
                    </a:solidFill>
                  </a:tcPr>
                </a:tc>
                <a:tc>
                  <a:txBody>
                    <a:bodyPr/>
                    <a:lstStyle/>
                    <a:p>
                      <a:pPr algn="l" fontAlgn="t"/>
                      <a:r>
                        <a:rPr lang="en-US" sz="1800" b="0" dirty="0" err="1">
                          <a:effectLst/>
                        </a:rPr>
                        <a:t>Cuando</a:t>
                      </a:r>
                      <a:r>
                        <a:rPr lang="en-US" sz="1800" b="0" dirty="0">
                          <a:effectLst/>
                        </a:rPr>
                        <a:t> </a:t>
                      </a:r>
                      <a:r>
                        <a:rPr lang="en-US" sz="1800" b="0" dirty="0" err="1">
                          <a:effectLst/>
                        </a:rPr>
                        <a:t>desee</a:t>
                      </a:r>
                      <a:r>
                        <a:rPr lang="en-US" sz="1800" b="0" dirty="0">
                          <a:effectLst/>
                        </a:rPr>
                        <a:t> </a:t>
                      </a:r>
                      <a:r>
                        <a:rPr lang="en-US" sz="1800" b="0" dirty="0" err="1">
                          <a:effectLst/>
                        </a:rPr>
                        <a:t>usar</a:t>
                      </a:r>
                      <a:r>
                        <a:rPr lang="en-US" sz="1800" b="0" dirty="0">
                          <a:effectLst/>
                        </a:rPr>
                        <a:t> </a:t>
                      </a:r>
                      <a:r>
                        <a:rPr lang="en-US" sz="1800" b="0" u="none" strike="noStrike" dirty="0" err="1">
                          <a:effectLst/>
                          <a:hlinkClick r:id="rId9"/>
                        </a:rPr>
                        <a:t>RouterLink</a:t>
                      </a:r>
                      <a:r>
                        <a:rPr lang="en-US" sz="1800" b="0" dirty="0">
                          <a:effectLst/>
                        </a:rPr>
                        <a:t>, .</a:t>
                      </a:r>
                      <a:r>
                        <a:rPr lang="en-US" sz="1800" b="0" dirty="0" err="1">
                          <a:effectLst/>
                        </a:rPr>
                        <a:t>forRoot</a:t>
                      </a:r>
                      <a:r>
                        <a:rPr lang="en-US" sz="1800" b="0" dirty="0">
                          <a:effectLst/>
                        </a:rPr>
                        <a:t>(), and .</a:t>
                      </a:r>
                      <a:r>
                        <a:rPr lang="en-US" sz="1800" b="0" dirty="0" err="1">
                          <a:effectLst/>
                        </a:rPr>
                        <a:t>forChild</a:t>
                      </a:r>
                      <a:r>
                        <a:rPr lang="en-US" sz="1800" b="0" dirty="0">
                          <a:effectLst/>
                        </a:rPr>
                        <a:t>()</a:t>
                      </a:r>
                    </a:p>
                  </a:txBody>
                  <a:tcPr marL="69384" marR="69384" marT="69384" marB="69384">
                    <a:lnL>
                      <a:noFill/>
                    </a:lnL>
                    <a:lnR>
                      <a:noFill/>
                    </a:lnR>
                    <a:lnT w="6350" cap="flat" cmpd="sng" algn="ctr">
                      <a:solidFill>
                        <a:srgbClr val="DBDBDB"/>
                      </a:solidFill>
                      <a:prstDash val="solid"/>
                      <a:round/>
                      <a:headEnd type="none" w="med" len="med"/>
                      <a:tailEnd type="none" w="med" len="med"/>
                    </a:lnT>
                    <a:lnB w="635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1391808848"/>
                  </a:ext>
                </a:extLst>
              </a:tr>
              <a:tr h="672883">
                <a:tc>
                  <a:txBody>
                    <a:bodyPr/>
                    <a:lstStyle/>
                    <a:p>
                      <a:pPr algn="l" fontAlgn="t"/>
                      <a:r>
                        <a:rPr lang="es-419" sz="1800" b="0" u="none" strike="noStrike" dirty="0" err="1">
                          <a:effectLst/>
                          <a:hlinkClick r:id="rId10"/>
                        </a:rPr>
                        <a:t>HttpClientModule</a:t>
                      </a:r>
                      <a:endParaRPr lang="es-419" sz="1800" b="0" dirty="0">
                        <a:effectLst/>
                      </a:endParaRPr>
                    </a:p>
                  </a:txBody>
                  <a:tcPr marL="69384" marR="69384" marT="69384" marB="69384">
                    <a:lnL>
                      <a:noFill/>
                    </a:lnL>
                    <a:lnR>
                      <a:noFill/>
                    </a:lnR>
                    <a:lnT w="6350" cap="flat" cmpd="sng" algn="ctr">
                      <a:solidFill>
                        <a:srgbClr val="DBDBDB"/>
                      </a:solidFill>
                      <a:prstDash val="solid"/>
                      <a:round/>
                      <a:headEnd type="none" w="med" len="med"/>
                      <a:tailEnd type="none" w="med" len="med"/>
                    </a:lnT>
                    <a:lnB>
                      <a:noFill/>
                    </a:lnB>
                    <a:solidFill>
                      <a:srgbClr val="FFFFFF"/>
                    </a:solidFill>
                  </a:tcPr>
                </a:tc>
                <a:tc>
                  <a:txBody>
                    <a:bodyPr/>
                    <a:lstStyle/>
                    <a:p>
                      <a:pPr algn="l" fontAlgn="t"/>
                      <a:r>
                        <a:rPr lang="es-419" sz="1800" b="0" dirty="0">
                          <a:effectLst/>
                        </a:rPr>
                        <a:t>@angular/</a:t>
                      </a:r>
                      <a:r>
                        <a:rPr lang="es-419" sz="1800" b="0" dirty="0" err="1">
                          <a:effectLst/>
                        </a:rPr>
                        <a:t>common</a:t>
                      </a:r>
                      <a:r>
                        <a:rPr lang="es-419" sz="1800" b="0" dirty="0">
                          <a:effectLst/>
                        </a:rPr>
                        <a:t>/</a:t>
                      </a:r>
                      <a:r>
                        <a:rPr lang="es-419" sz="1800" b="0" u="none" strike="noStrike" dirty="0">
                          <a:effectLst/>
                          <a:hlinkClick r:id="rId11"/>
                        </a:rPr>
                        <a:t>http</a:t>
                      </a:r>
                      <a:endParaRPr lang="es-419" sz="1800" b="0" dirty="0">
                        <a:effectLst/>
                      </a:endParaRPr>
                    </a:p>
                  </a:txBody>
                  <a:tcPr marL="69384" marR="69384" marT="69384" marB="69384">
                    <a:lnL>
                      <a:noFill/>
                    </a:lnL>
                    <a:lnR>
                      <a:noFill/>
                    </a:lnR>
                    <a:lnT w="6350" cap="flat" cmpd="sng" algn="ctr">
                      <a:solidFill>
                        <a:srgbClr val="DBDBDB"/>
                      </a:solidFill>
                      <a:prstDash val="solid"/>
                      <a:round/>
                      <a:headEnd type="none" w="med" len="med"/>
                      <a:tailEnd type="none" w="med" len="med"/>
                    </a:lnT>
                    <a:lnB>
                      <a:noFill/>
                    </a:lnB>
                    <a:solidFill>
                      <a:srgbClr val="FFFFFF"/>
                    </a:solidFill>
                  </a:tcPr>
                </a:tc>
                <a:tc>
                  <a:txBody>
                    <a:bodyPr/>
                    <a:lstStyle/>
                    <a:p>
                      <a:pPr algn="l" fontAlgn="t"/>
                      <a:r>
                        <a:rPr lang="es-419" sz="1800" b="0" dirty="0">
                          <a:effectLst/>
                        </a:rPr>
                        <a:t>Cuando quieres interactuar con un servidor</a:t>
                      </a:r>
                      <a:endParaRPr lang="en-US" sz="1800" b="0" dirty="0">
                        <a:effectLst/>
                      </a:endParaRPr>
                    </a:p>
                  </a:txBody>
                  <a:tcPr marL="69384" marR="69384" marT="69384" marB="69384">
                    <a:lnL>
                      <a:noFill/>
                    </a:lnL>
                    <a:lnR>
                      <a:noFill/>
                    </a:lnR>
                    <a:lnT w="6350" cap="flat" cmpd="sng" algn="ctr">
                      <a:solidFill>
                        <a:srgbClr val="DBDBDB"/>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476223481"/>
                  </a:ext>
                </a:extLst>
              </a:tr>
            </a:tbl>
          </a:graphicData>
        </a:graphic>
      </p:graphicFrame>
    </p:spTree>
    <p:extLst>
      <p:ext uri="{BB962C8B-B14F-4D97-AF65-F5344CB8AC3E}">
        <p14:creationId xmlns:p14="http://schemas.microsoft.com/office/powerpoint/2010/main" val="315208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140B-488E-4E63-BE2B-A3EBB1EBF6F4}"/>
              </a:ext>
            </a:extLst>
          </p:cNvPr>
          <p:cNvSpPr>
            <a:spLocks noGrp="1"/>
          </p:cNvSpPr>
          <p:nvPr>
            <p:ph type="title"/>
          </p:nvPr>
        </p:nvSpPr>
        <p:spPr/>
        <p:txBody>
          <a:bodyPr/>
          <a:lstStyle/>
          <a:p>
            <a:r>
              <a:rPr lang="es-419" dirty="0" err="1"/>
              <a:t>COntenido</a:t>
            </a:r>
            <a:endParaRPr lang="en-US" dirty="0"/>
          </a:p>
        </p:txBody>
      </p:sp>
      <p:sp>
        <p:nvSpPr>
          <p:cNvPr id="3" name="Content Placeholder 2">
            <a:extLst>
              <a:ext uri="{FF2B5EF4-FFF2-40B4-BE49-F238E27FC236}">
                <a16:creationId xmlns:a16="http://schemas.microsoft.com/office/drawing/2014/main" id="{633739DC-4260-49D7-B476-B069D6D1F0B8}"/>
              </a:ext>
            </a:extLst>
          </p:cNvPr>
          <p:cNvSpPr>
            <a:spLocks noGrp="1"/>
          </p:cNvSpPr>
          <p:nvPr>
            <p:ph idx="1"/>
          </p:nvPr>
        </p:nvSpPr>
        <p:spPr>
          <a:xfrm>
            <a:off x="955040" y="1391921"/>
            <a:ext cx="10850880" cy="5293360"/>
          </a:xfrm>
        </p:spPr>
        <p:txBody>
          <a:bodyPr>
            <a:normAutofit/>
          </a:bodyPr>
          <a:lstStyle/>
          <a:p>
            <a:pPr marL="457200" indent="-457200">
              <a:buFont typeface="+mj-lt"/>
              <a:buAutoNum type="arabicPeriod" startAt="2"/>
            </a:pPr>
            <a:r>
              <a:rPr lang="es-419" dirty="0"/>
              <a:t>Arquitectura Base y Fundamentos Básicos</a:t>
            </a:r>
          </a:p>
          <a:p>
            <a:pPr marL="914400" lvl="1" indent="-457200">
              <a:buFont typeface="+mj-lt"/>
              <a:buAutoNum type="alphaLcParenR" startAt="4"/>
            </a:pPr>
            <a:r>
              <a:rPr lang="es-419" dirty="0"/>
              <a:t>Formularios</a:t>
            </a:r>
          </a:p>
          <a:p>
            <a:pPr marL="1371600" lvl="2" indent="-457200">
              <a:buFont typeface="+mj-lt"/>
              <a:buAutoNum type="arabicPeriod"/>
            </a:pPr>
            <a:r>
              <a:rPr lang="en-US" dirty="0" err="1"/>
              <a:t>Introducción</a:t>
            </a:r>
            <a:endParaRPr lang="en-US" dirty="0"/>
          </a:p>
          <a:p>
            <a:pPr marL="1371600" lvl="2" indent="-457200">
              <a:buFont typeface="+mj-lt"/>
              <a:buAutoNum type="arabicPeriod"/>
            </a:pPr>
            <a:r>
              <a:rPr lang="en-US" dirty="0" err="1"/>
              <a:t>Formularios</a:t>
            </a:r>
            <a:r>
              <a:rPr lang="en-US" dirty="0"/>
              <a:t> </a:t>
            </a:r>
            <a:r>
              <a:rPr lang="en-US" dirty="0" err="1"/>
              <a:t>reactivos</a:t>
            </a:r>
            <a:endParaRPr lang="en-US" dirty="0"/>
          </a:p>
          <a:p>
            <a:pPr marL="1371600" lvl="2" indent="-457200">
              <a:buFont typeface="+mj-lt"/>
              <a:buAutoNum type="arabicPeriod"/>
            </a:pPr>
            <a:r>
              <a:rPr lang="en-US" dirty="0" err="1"/>
              <a:t>Formularios</a:t>
            </a:r>
            <a:r>
              <a:rPr lang="en-US" dirty="0"/>
              <a:t> de </a:t>
            </a:r>
            <a:r>
              <a:rPr lang="en-US" dirty="0" err="1"/>
              <a:t>plantilla</a:t>
            </a:r>
            <a:endParaRPr lang="en-US" dirty="0"/>
          </a:p>
          <a:p>
            <a:pPr marL="1371600" lvl="2" indent="-457200">
              <a:buFont typeface="+mj-lt"/>
              <a:buAutoNum type="arabicPeriod"/>
            </a:pPr>
            <a:r>
              <a:rPr lang="en-US" dirty="0" err="1"/>
              <a:t>Validación</a:t>
            </a:r>
            <a:r>
              <a:rPr lang="en-US" dirty="0"/>
              <a:t> de </a:t>
            </a:r>
            <a:r>
              <a:rPr lang="en-US" dirty="0" err="1"/>
              <a:t>formularios</a:t>
            </a:r>
            <a:endParaRPr lang="en-US" dirty="0"/>
          </a:p>
          <a:p>
            <a:pPr marL="1371600" lvl="2" indent="-457200">
              <a:buFont typeface="+mj-lt"/>
              <a:buAutoNum type="arabicPeriod"/>
            </a:pPr>
            <a:r>
              <a:rPr lang="en-US" dirty="0" err="1"/>
              <a:t>Formularios</a:t>
            </a:r>
            <a:r>
              <a:rPr lang="en-US" dirty="0"/>
              <a:t> </a:t>
            </a:r>
            <a:r>
              <a:rPr lang="en-US" dirty="0" err="1"/>
              <a:t>dinámicos</a:t>
            </a:r>
            <a:endParaRPr lang="en-US" dirty="0"/>
          </a:p>
          <a:p>
            <a:pPr marL="457200" indent="-457200">
              <a:buFont typeface="+mj-lt"/>
              <a:buAutoNum type="arabicPeriod" startAt="2"/>
            </a:pPr>
            <a:r>
              <a:rPr lang="en-US" dirty="0" err="1"/>
              <a:t>Integración</a:t>
            </a:r>
            <a:r>
              <a:rPr lang="en-US" dirty="0"/>
              <a:t> de features </a:t>
            </a:r>
            <a:r>
              <a:rPr lang="en-US" dirty="0" err="1"/>
              <a:t>módulos</a:t>
            </a:r>
            <a:r>
              <a:rPr lang="en-US" dirty="0"/>
              <a:t> y modulo </a:t>
            </a:r>
            <a:r>
              <a:rPr lang="en-US" dirty="0" err="1"/>
              <a:t>raíz</a:t>
            </a:r>
            <a:endParaRPr lang="en-US" dirty="0"/>
          </a:p>
        </p:txBody>
      </p:sp>
    </p:spTree>
    <p:extLst>
      <p:ext uri="{BB962C8B-B14F-4D97-AF65-F5344CB8AC3E}">
        <p14:creationId xmlns:p14="http://schemas.microsoft.com/office/powerpoint/2010/main" val="2072980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normAutofit/>
          </a:bodyPr>
          <a:lstStyle/>
          <a:p>
            <a:r>
              <a:rPr lang="en-US" dirty="0" err="1"/>
              <a:t>Restricciones</a:t>
            </a:r>
            <a:endParaRPr lang="en-US" dirty="0"/>
          </a:p>
        </p:txBody>
      </p:sp>
      <p:sp>
        <p:nvSpPr>
          <p:cNvPr id="4" name="Marcador de contenido 3">
            <a:extLst>
              <a:ext uri="{FF2B5EF4-FFF2-40B4-BE49-F238E27FC236}">
                <a16:creationId xmlns:a16="http://schemas.microsoft.com/office/drawing/2014/main" id="{0C574FFC-6372-4C08-A1AF-DFA87ED01DA0}"/>
              </a:ext>
            </a:extLst>
          </p:cNvPr>
          <p:cNvSpPr>
            <a:spLocks noGrp="1"/>
          </p:cNvSpPr>
          <p:nvPr>
            <p:ph idx="1"/>
          </p:nvPr>
        </p:nvSpPr>
        <p:spPr>
          <a:xfrm>
            <a:off x="1251678" y="1323975"/>
            <a:ext cx="10178322" cy="5151639"/>
          </a:xfrm>
        </p:spPr>
        <p:txBody>
          <a:bodyPr>
            <a:normAutofit fontScale="92500" lnSpcReduction="10000"/>
          </a:bodyPr>
          <a:lstStyle/>
          <a:p>
            <a:pPr>
              <a:buFontTx/>
              <a:buChar char="-"/>
            </a:pPr>
            <a:r>
              <a:rPr lang="es-419" sz="2400" dirty="0" err="1"/>
              <a:t>BrowserModule</a:t>
            </a:r>
            <a:r>
              <a:rPr lang="es-419" sz="2400" dirty="0"/>
              <a:t> importa </a:t>
            </a:r>
            <a:r>
              <a:rPr lang="es-419" sz="2400" dirty="0" err="1"/>
              <a:t>CommonModule</a:t>
            </a:r>
            <a:r>
              <a:rPr lang="es-419" sz="2400" dirty="0"/>
              <a:t> y, además,  reexporta </a:t>
            </a:r>
            <a:r>
              <a:rPr lang="es-419" sz="2400" dirty="0" err="1"/>
              <a:t>CommonModule</a:t>
            </a:r>
            <a:r>
              <a:rPr lang="es-419" sz="2400" dirty="0"/>
              <a:t> haciendo que todas sus directivas estén disponibles para cualquier módulo que importe </a:t>
            </a:r>
            <a:r>
              <a:rPr lang="es-419" sz="2400" dirty="0" err="1"/>
              <a:t>BrowserModule</a:t>
            </a:r>
            <a:r>
              <a:rPr lang="es-419" sz="2400" dirty="0"/>
              <a:t>.</a:t>
            </a:r>
          </a:p>
          <a:p>
            <a:pPr marL="0" indent="0">
              <a:buNone/>
            </a:pPr>
            <a:endParaRPr lang="es-419" sz="2400" dirty="0"/>
          </a:p>
          <a:p>
            <a:pPr>
              <a:buFontTx/>
              <a:buChar char="-"/>
            </a:pPr>
            <a:r>
              <a:rPr lang="es-419" sz="2400" dirty="0"/>
              <a:t>Para las aplicaciones que se ejecutan en el navegador, importe </a:t>
            </a:r>
            <a:r>
              <a:rPr lang="es-419" sz="2400" dirty="0" err="1"/>
              <a:t>BrowserModule</a:t>
            </a:r>
            <a:r>
              <a:rPr lang="es-419" sz="2400" dirty="0"/>
              <a:t> en el </a:t>
            </a:r>
            <a:r>
              <a:rPr lang="es-419" sz="2400" dirty="0" err="1"/>
              <a:t>AppModule</a:t>
            </a:r>
            <a:r>
              <a:rPr lang="es-419" sz="2400" dirty="0"/>
              <a:t> raíz porque proporciona servicios que son esenciales para iniciar y ejecutar una aplicación de navegador. Los proveedores de </a:t>
            </a:r>
            <a:r>
              <a:rPr lang="es-419" sz="2400" dirty="0" err="1"/>
              <a:t>BrowserModule</a:t>
            </a:r>
            <a:r>
              <a:rPr lang="es-419" sz="2400" dirty="0"/>
              <a:t> son para toda la aplicación, por lo que solo debe estar en el módulo raíz, no en los módulos de funciones. Los módulos de características solo necesitan las directivas comunes en </a:t>
            </a:r>
            <a:r>
              <a:rPr lang="es-419" sz="2400" dirty="0" err="1"/>
              <a:t>CommonModule</a:t>
            </a:r>
            <a:r>
              <a:rPr lang="es-419" sz="2400" dirty="0"/>
              <a:t>; no necesitan reinstalar proveedores de toda la aplicación.</a:t>
            </a:r>
          </a:p>
          <a:p>
            <a:pPr marL="0" indent="0">
              <a:buNone/>
            </a:pPr>
            <a:endParaRPr lang="es-419" sz="2400" dirty="0"/>
          </a:p>
          <a:p>
            <a:pPr>
              <a:buFontTx/>
              <a:buChar char="-"/>
            </a:pPr>
            <a:r>
              <a:rPr lang="es-419" sz="2400" dirty="0"/>
              <a:t>Si importa </a:t>
            </a:r>
            <a:r>
              <a:rPr lang="es-419" sz="2400" dirty="0" err="1"/>
              <a:t>BrowserModule</a:t>
            </a:r>
            <a:r>
              <a:rPr lang="es-419" sz="2400" dirty="0"/>
              <a:t> en un módulo de funciones con carga lenta, Angular devuelve un error que le indica que use </a:t>
            </a:r>
            <a:r>
              <a:rPr lang="es-419" sz="2400" dirty="0" err="1"/>
              <a:t>CommonModule</a:t>
            </a:r>
            <a:r>
              <a:rPr lang="es-419" sz="2400" dirty="0"/>
              <a:t> en su lugar.</a:t>
            </a:r>
          </a:p>
        </p:txBody>
      </p:sp>
    </p:spTree>
    <p:extLst>
      <p:ext uri="{BB962C8B-B14F-4D97-AF65-F5344CB8AC3E}">
        <p14:creationId xmlns:p14="http://schemas.microsoft.com/office/powerpoint/2010/main" val="675010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normAutofit/>
          </a:bodyPr>
          <a:lstStyle/>
          <a:p>
            <a:r>
              <a:rPr lang="en-US" dirty="0"/>
              <a:t>Typos de </a:t>
            </a:r>
            <a:r>
              <a:rPr lang="en-US" dirty="0" err="1"/>
              <a:t>módulos</a:t>
            </a:r>
            <a:endParaRPr lang="en-US" dirty="0"/>
          </a:p>
        </p:txBody>
      </p:sp>
      <p:sp>
        <p:nvSpPr>
          <p:cNvPr id="4" name="Marcador de contenido 3">
            <a:extLst>
              <a:ext uri="{FF2B5EF4-FFF2-40B4-BE49-F238E27FC236}">
                <a16:creationId xmlns:a16="http://schemas.microsoft.com/office/drawing/2014/main" id="{0C574FFC-6372-4C08-A1AF-DFA87ED01DA0}"/>
              </a:ext>
            </a:extLst>
          </p:cNvPr>
          <p:cNvSpPr>
            <a:spLocks noGrp="1"/>
          </p:cNvSpPr>
          <p:nvPr>
            <p:ph idx="1"/>
          </p:nvPr>
        </p:nvSpPr>
        <p:spPr>
          <a:xfrm>
            <a:off x="1251678" y="1323975"/>
            <a:ext cx="10178322" cy="4276725"/>
          </a:xfrm>
        </p:spPr>
        <p:txBody>
          <a:bodyPr>
            <a:normAutofit/>
          </a:bodyPr>
          <a:lstStyle/>
          <a:p>
            <a:pPr marL="0" indent="0">
              <a:buNone/>
            </a:pPr>
            <a:r>
              <a:rPr lang="es-419" sz="2400" dirty="0"/>
              <a:t>Hay cinco categorías generales de módulos de características que tienden a caer en los siguientes grupos:</a:t>
            </a:r>
          </a:p>
          <a:p>
            <a:pPr marL="0" indent="0">
              <a:buNone/>
            </a:pPr>
            <a:endParaRPr lang="es-419" sz="2400" dirty="0"/>
          </a:p>
          <a:p>
            <a:pPr>
              <a:buFontTx/>
              <a:buChar char="-"/>
            </a:pPr>
            <a:r>
              <a:rPr lang="es-419" sz="2400" dirty="0"/>
              <a:t>Módulos de funciones de dominio.</a:t>
            </a:r>
          </a:p>
          <a:p>
            <a:pPr>
              <a:buFontTx/>
              <a:buChar char="-"/>
            </a:pPr>
            <a:r>
              <a:rPr lang="es-419" sz="2400" dirty="0"/>
              <a:t>Módulos de funciones enrutados.</a:t>
            </a:r>
          </a:p>
          <a:p>
            <a:pPr>
              <a:buFontTx/>
              <a:buChar char="-"/>
            </a:pPr>
            <a:r>
              <a:rPr lang="es-419" sz="2400" dirty="0"/>
              <a:t>Módulos de enrutamiento.</a:t>
            </a:r>
          </a:p>
          <a:p>
            <a:pPr>
              <a:buFontTx/>
              <a:buChar char="-"/>
            </a:pPr>
            <a:r>
              <a:rPr lang="es-419" sz="2400" dirty="0"/>
              <a:t>Módulos de funciones de servicio.</a:t>
            </a:r>
          </a:p>
          <a:p>
            <a:pPr>
              <a:buFontTx/>
              <a:buChar char="-"/>
            </a:pPr>
            <a:r>
              <a:rPr lang="es-419" sz="2400" dirty="0"/>
              <a:t>Módulos de funciones de widgets.</a:t>
            </a:r>
          </a:p>
        </p:txBody>
      </p:sp>
      <p:sp>
        <p:nvSpPr>
          <p:cNvPr id="5" name="Rectángulo 4">
            <a:extLst>
              <a:ext uri="{FF2B5EF4-FFF2-40B4-BE49-F238E27FC236}">
                <a16:creationId xmlns:a16="http://schemas.microsoft.com/office/drawing/2014/main" id="{3998D7D7-A582-42FA-AEA1-20E06197B42A}"/>
              </a:ext>
            </a:extLst>
          </p:cNvPr>
          <p:cNvSpPr/>
          <p:nvPr/>
        </p:nvSpPr>
        <p:spPr>
          <a:xfrm>
            <a:off x="1478191" y="5911334"/>
            <a:ext cx="4327147" cy="369332"/>
          </a:xfrm>
          <a:prstGeom prst="rect">
            <a:avLst/>
          </a:prstGeom>
        </p:spPr>
        <p:txBody>
          <a:bodyPr wrap="none">
            <a:spAutoFit/>
          </a:bodyPr>
          <a:lstStyle/>
          <a:p>
            <a:r>
              <a:rPr lang="es-419" dirty="0"/>
              <a:t>Fuente: </a:t>
            </a:r>
            <a:r>
              <a:rPr lang="es-419" dirty="0">
                <a:hlinkClick r:id="rId2"/>
              </a:rPr>
              <a:t>https://angular.io/guide/module-types</a:t>
            </a:r>
            <a:endParaRPr lang="es-419" dirty="0"/>
          </a:p>
        </p:txBody>
      </p:sp>
    </p:spTree>
    <p:extLst>
      <p:ext uri="{BB962C8B-B14F-4D97-AF65-F5344CB8AC3E}">
        <p14:creationId xmlns:p14="http://schemas.microsoft.com/office/powerpoint/2010/main" val="2449148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normAutofit/>
          </a:bodyPr>
          <a:lstStyle/>
          <a:p>
            <a:r>
              <a:rPr lang="en-US" dirty="0"/>
              <a:t>Typos de </a:t>
            </a:r>
            <a:r>
              <a:rPr lang="en-US" dirty="0" err="1"/>
              <a:t>módulos</a:t>
            </a:r>
            <a:endParaRPr lang="en-US" dirty="0"/>
          </a:p>
        </p:txBody>
      </p:sp>
      <p:pic>
        <p:nvPicPr>
          <p:cNvPr id="6" name="Imagen 5">
            <a:extLst>
              <a:ext uri="{FF2B5EF4-FFF2-40B4-BE49-F238E27FC236}">
                <a16:creationId xmlns:a16="http://schemas.microsoft.com/office/drawing/2014/main" id="{339200C1-BEBA-4E2F-8703-8F39D1079382}"/>
              </a:ext>
            </a:extLst>
          </p:cNvPr>
          <p:cNvPicPr>
            <a:picLocks noChangeAspect="1"/>
          </p:cNvPicPr>
          <p:nvPr/>
        </p:nvPicPr>
        <p:blipFill>
          <a:blip r:embed="rId2"/>
          <a:stretch>
            <a:fillRect/>
          </a:stretch>
        </p:blipFill>
        <p:spPr>
          <a:xfrm>
            <a:off x="1251678" y="1362075"/>
            <a:ext cx="9677400" cy="5334000"/>
          </a:xfrm>
          <a:prstGeom prst="rect">
            <a:avLst/>
          </a:prstGeom>
        </p:spPr>
      </p:pic>
    </p:spTree>
    <p:extLst>
      <p:ext uri="{BB962C8B-B14F-4D97-AF65-F5344CB8AC3E}">
        <p14:creationId xmlns:p14="http://schemas.microsoft.com/office/powerpoint/2010/main" val="1777577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302148" cy="794482"/>
          </a:xfrm>
        </p:spPr>
        <p:txBody>
          <a:bodyPr>
            <a:normAutofit fontScale="90000"/>
          </a:bodyPr>
          <a:lstStyle/>
          <a:p>
            <a:pPr algn="ctr"/>
            <a:r>
              <a:rPr lang="en-US" dirty="0"/>
              <a:t>Desarrollo de </a:t>
            </a:r>
            <a:r>
              <a:rPr lang="en-US" dirty="0" err="1"/>
              <a:t>aplicaciones</a:t>
            </a:r>
            <a:r>
              <a:rPr lang="en-US" dirty="0"/>
              <a:t> </a:t>
            </a:r>
            <a:r>
              <a:rPr lang="en-US" dirty="0" err="1"/>
              <a:t>modulares</a:t>
            </a:r>
            <a:endParaRPr lang="en-US" dirty="0"/>
          </a:p>
        </p:txBody>
      </p:sp>
      <p:sp>
        <p:nvSpPr>
          <p:cNvPr id="4" name="Rectángulo 3">
            <a:extLst>
              <a:ext uri="{FF2B5EF4-FFF2-40B4-BE49-F238E27FC236}">
                <a16:creationId xmlns:a16="http://schemas.microsoft.com/office/drawing/2014/main" id="{C9E295E6-3940-418D-854D-5E8E3982B300}"/>
              </a:ext>
            </a:extLst>
          </p:cNvPr>
          <p:cNvSpPr/>
          <p:nvPr/>
        </p:nvSpPr>
        <p:spPr>
          <a:xfrm>
            <a:off x="1251678" y="1812667"/>
            <a:ext cx="4339496" cy="501675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419" sz="2000" b="1" u="sng" dirty="0" err="1"/>
              <a:t>Feature</a:t>
            </a:r>
            <a:r>
              <a:rPr lang="es-419" sz="2000" b="1" u="sng" dirty="0"/>
              <a:t> Modules</a:t>
            </a:r>
          </a:p>
          <a:p>
            <a:r>
              <a:rPr lang="es-419" sz="2000" dirty="0"/>
              <a:t>Un módulo de características o funciones, ofrece un conjunto coherente de funcionalidades centradas en una aplicación específica, como un flujo de trabajo de usuario, enrutamiento o formularios. </a:t>
            </a:r>
          </a:p>
          <a:p>
            <a:endParaRPr lang="es-419" sz="2000" dirty="0"/>
          </a:p>
          <a:p>
            <a:r>
              <a:rPr lang="es-419" sz="2000" dirty="0"/>
              <a:t>Adicional, los módulos de características ayudan a dividir la aplicación en áreas o dominios de aplicación enfocados y, a su vez, estos colaboran con el módulo raíz y con otros módulos a través de los servicios que proporciona, los componentes, directivas y canalizaciones que comparte.</a:t>
            </a:r>
          </a:p>
        </p:txBody>
      </p:sp>
      <p:sp>
        <p:nvSpPr>
          <p:cNvPr id="12" name="Rectángulo 11">
            <a:extLst>
              <a:ext uri="{FF2B5EF4-FFF2-40B4-BE49-F238E27FC236}">
                <a16:creationId xmlns:a16="http://schemas.microsoft.com/office/drawing/2014/main" id="{88E7DE40-F447-4D7E-8035-F54CCB4B0FE3}"/>
              </a:ext>
            </a:extLst>
          </p:cNvPr>
          <p:cNvSpPr/>
          <p:nvPr/>
        </p:nvSpPr>
        <p:spPr>
          <a:xfrm>
            <a:off x="5705474" y="1806059"/>
            <a:ext cx="6086475" cy="501675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419" sz="2000" b="1" u="sng" dirty="0"/>
              <a:t>Crear un módulo de características</a:t>
            </a:r>
          </a:p>
          <a:p>
            <a:r>
              <a:rPr lang="es-419" sz="2000" dirty="0"/>
              <a:t>Se debe ejecutar el siguiente comando (se expone en su versión completa y resumida)</a:t>
            </a:r>
          </a:p>
          <a:p>
            <a:endParaRPr lang="es-419" sz="2000" dirty="0"/>
          </a:p>
          <a:p>
            <a:r>
              <a:rPr lang="es-419" sz="2000" b="1" dirty="0">
                <a:ln>
                  <a:solidFill>
                    <a:schemeClr val="bg1"/>
                  </a:solidFill>
                </a:ln>
                <a:solidFill>
                  <a:srgbClr val="002060"/>
                </a:solidFill>
              </a:rPr>
              <a:t>ng </a:t>
            </a:r>
            <a:r>
              <a:rPr lang="es-419" sz="2000" b="1" dirty="0" err="1">
                <a:ln>
                  <a:solidFill>
                    <a:schemeClr val="bg1"/>
                  </a:solidFill>
                </a:ln>
                <a:solidFill>
                  <a:srgbClr val="002060"/>
                </a:solidFill>
              </a:rPr>
              <a:t>generate</a:t>
            </a:r>
            <a:r>
              <a:rPr lang="es-419" sz="2000" b="1" dirty="0">
                <a:ln>
                  <a:solidFill>
                    <a:schemeClr val="bg1"/>
                  </a:solidFill>
                </a:ln>
                <a:solidFill>
                  <a:srgbClr val="002060"/>
                </a:solidFill>
              </a:rPr>
              <a:t> module </a:t>
            </a:r>
            <a:r>
              <a:rPr lang="es-419" sz="2000" dirty="0" err="1">
                <a:ln>
                  <a:solidFill>
                    <a:schemeClr val="bg1"/>
                  </a:solidFill>
                </a:ln>
                <a:solidFill>
                  <a:srgbClr val="002060"/>
                </a:solidFill>
              </a:rPr>
              <a:t>Shared</a:t>
            </a:r>
            <a:endParaRPr lang="es-419" sz="2000" dirty="0">
              <a:ln>
                <a:solidFill>
                  <a:schemeClr val="bg1"/>
                </a:solidFill>
              </a:ln>
              <a:solidFill>
                <a:srgbClr val="002060"/>
              </a:solidFill>
            </a:endParaRPr>
          </a:p>
          <a:p>
            <a:r>
              <a:rPr lang="es-419" sz="2000" b="1" dirty="0">
                <a:ln>
                  <a:solidFill>
                    <a:schemeClr val="bg1"/>
                  </a:solidFill>
                </a:ln>
                <a:solidFill>
                  <a:srgbClr val="002060"/>
                </a:solidFill>
              </a:rPr>
              <a:t>ng g m</a:t>
            </a:r>
            <a:r>
              <a:rPr lang="es-419" sz="2000" dirty="0">
                <a:ln>
                  <a:solidFill>
                    <a:schemeClr val="bg1"/>
                  </a:solidFill>
                </a:ln>
                <a:solidFill>
                  <a:srgbClr val="002060"/>
                </a:solidFill>
              </a:rPr>
              <a:t> </a:t>
            </a:r>
            <a:r>
              <a:rPr lang="es-419" sz="2000" dirty="0" err="1">
                <a:ln>
                  <a:solidFill>
                    <a:schemeClr val="bg1"/>
                  </a:solidFill>
                </a:ln>
                <a:solidFill>
                  <a:srgbClr val="002060"/>
                </a:solidFill>
              </a:rPr>
              <a:t>Shared</a:t>
            </a:r>
            <a:endParaRPr lang="es-419" sz="2000" dirty="0">
              <a:ln>
                <a:solidFill>
                  <a:schemeClr val="bg1"/>
                </a:solidFill>
              </a:ln>
              <a:solidFill>
                <a:srgbClr val="002060"/>
              </a:solidFill>
            </a:endParaRPr>
          </a:p>
          <a:p>
            <a:endParaRPr lang="es-419" sz="2000" dirty="0">
              <a:ln>
                <a:solidFill>
                  <a:schemeClr val="bg1"/>
                </a:solidFill>
              </a:ln>
              <a:solidFill>
                <a:srgbClr val="002060"/>
              </a:solidFill>
            </a:endParaRPr>
          </a:p>
          <a:p>
            <a:r>
              <a:rPr lang="es-419" sz="2000" dirty="0"/>
              <a:t>Sin embargo se recomienda crear los módulos en una carpeta contenedora de la siguiente forma:</a:t>
            </a:r>
          </a:p>
          <a:p>
            <a:endParaRPr lang="es-419" sz="2000" b="1" dirty="0">
              <a:ln>
                <a:solidFill>
                  <a:schemeClr val="bg1"/>
                </a:solidFill>
              </a:ln>
              <a:solidFill>
                <a:srgbClr val="002060"/>
              </a:solidFill>
            </a:endParaRPr>
          </a:p>
          <a:p>
            <a:r>
              <a:rPr lang="es-419" sz="2000" b="1" dirty="0">
                <a:ln>
                  <a:solidFill>
                    <a:schemeClr val="bg1"/>
                  </a:solidFill>
                </a:ln>
                <a:solidFill>
                  <a:srgbClr val="002060"/>
                </a:solidFill>
              </a:rPr>
              <a:t>ng g m</a:t>
            </a:r>
            <a:r>
              <a:rPr lang="es-419" sz="2000" dirty="0">
                <a:ln>
                  <a:solidFill>
                    <a:schemeClr val="bg1"/>
                  </a:solidFill>
                </a:ln>
                <a:solidFill>
                  <a:srgbClr val="002060"/>
                </a:solidFill>
              </a:rPr>
              <a:t> </a:t>
            </a:r>
            <a:r>
              <a:rPr lang="es-419" sz="2000" dirty="0" err="1">
                <a:ln>
                  <a:solidFill>
                    <a:schemeClr val="bg1"/>
                  </a:solidFill>
                </a:ln>
                <a:solidFill>
                  <a:srgbClr val="FF0000"/>
                </a:solidFill>
              </a:rPr>
              <a:t>Modulos</a:t>
            </a:r>
            <a:r>
              <a:rPr lang="es-419" sz="2000" dirty="0">
                <a:ln>
                  <a:solidFill>
                    <a:schemeClr val="bg1"/>
                  </a:solidFill>
                </a:ln>
                <a:solidFill>
                  <a:srgbClr val="FF0000"/>
                </a:solidFill>
              </a:rPr>
              <a:t>/</a:t>
            </a:r>
            <a:r>
              <a:rPr lang="es-419" sz="2000" dirty="0" err="1">
                <a:ln>
                  <a:solidFill>
                    <a:schemeClr val="bg1"/>
                  </a:solidFill>
                </a:ln>
                <a:solidFill>
                  <a:srgbClr val="002060"/>
                </a:solidFill>
              </a:rPr>
              <a:t>Shared</a:t>
            </a:r>
            <a:endParaRPr lang="es-419" sz="2000" dirty="0">
              <a:ln>
                <a:solidFill>
                  <a:schemeClr val="bg1"/>
                </a:solidFill>
              </a:ln>
              <a:solidFill>
                <a:srgbClr val="002060"/>
              </a:solidFill>
            </a:endParaRPr>
          </a:p>
          <a:p>
            <a:endParaRPr lang="es-419" sz="2000" dirty="0"/>
          </a:p>
          <a:p>
            <a:r>
              <a:rPr lang="es-419" sz="2000" dirty="0"/>
              <a:t>En dónde “</a:t>
            </a:r>
            <a:r>
              <a:rPr lang="es-419" sz="2000" dirty="0" err="1"/>
              <a:t>Modulos</a:t>
            </a:r>
            <a:r>
              <a:rPr lang="es-419" sz="2000" dirty="0"/>
              <a:t>/” es un nombre de ejemplo, es decir, se puede usar el nombre de </a:t>
            </a:r>
            <a:r>
              <a:rPr lang="es-419" sz="2000" dirty="0" err="1"/>
              <a:t>prefeferencia</a:t>
            </a:r>
            <a:r>
              <a:rPr lang="es-419" sz="2000" dirty="0"/>
              <a:t>.</a:t>
            </a:r>
          </a:p>
          <a:p>
            <a:endParaRPr lang="es-419" sz="2000" dirty="0">
              <a:ln>
                <a:solidFill>
                  <a:schemeClr val="bg1"/>
                </a:solidFill>
              </a:ln>
              <a:solidFill>
                <a:srgbClr val="002060"/>
              </a:solidFill>
            </a:endParaRPr>
          </a:p>
          <a:p>
            <a:endParaRPr lang="es-419" sz="2000" dirty="0">
              <a:ln>
                <a:solidFill>
                  <a:schemeClr val="bg1"/>
                </a:solidFill>
              </a:ln>
              <a:solidFill>
                <a:srgbClr val="002060"/>
              </a:solidFill>
            </a:endParaRPr>
          </a:p>
        </p:txBody>
      </p:sp>
    </p:spTree>
    <p:extLst>
      <p:ext uri="{BB962C8B-B14F-4D97-AF65-F5344CB8AC3E}">
        <p14:creationId xmlns:p14="http://schemas.microsoft.com/office/powerpoint/2010/main" val="165511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302148" cy="794482"/>
          </a:xfrm>
        </p:spPr>
        <p:txBody>
          <a:bodyPr>
            <a:normAutofit/>
          </a:bodyPr>
          <a:lstStyle/>
          <a:p>
            <a:r>
              <a:rPr lang="en-US" dirty="0" err="1"/>
              <a:t>Agregar</a:t>
            </a:r>
            <a:r>
              <a:rPr lang="en-US" dirty="0"/>
              <a:t> un </a:t>
            </a:r>
            <a:r>
              <a:rPr lang="en-US" dirty="0" err="1"/>
              <a:t>módulo</a:t>
            </a:r>
            <a:r>
              <a:rPr lang="en-US" dirty="0"/>
              <a:t> al </a:t>
            </a:r>
            <a:r>
              <a:rPr lang="en-US" dirty="0" err="1"/>
              <a:t>proyecto</a:t>
            </a:r>
            <a:endParaRPr lang="en-US" dirty="0"/>
          </a:p>
        </p:txBody>
      </p:sp>
      <p:pic>
        <p:nvPicPr>
          <p:cNvPr id="6" name="Imagen 5">
            <a:extLst>
              <a:ext uri="{FF2B5EF4-FFF2-40B4-BE49-F238E27FC236}">
                <a16:creationId xmlns:a16="http://schemas.microsoft.com/office/drawing/2014/main" id="{6D31E9BF-FB3A-4BF2-B001-BEDA1CCB16A6}"/>
              </a:ext>
            </a:extLst>
          </p:cNvPr>
          <p:cNvPicPr>
            <a:picLocks noChangeAspect="1"/>
          </p:cNvPicPr>
          <p:nvPr/>
        </p:nvPicPr>
        <p:blipFill>
          <a:blip r:embed="rId2"/>
          <a:stretch>
            <a:fillRect/>
          </a:stretch>
        </p:blipFill>
        <p:spPr>
          <a:xfrm>
            <a:off x="1968288" y="1834088"/>
            <a:ext cx="8255424" cy="4229317"/>
          </a:xfrm>
          <a:prstGeom prst="rect">
            <a:avLst/>
          </a:prstGeom>
        </p:spPr>
      </p:pic>
      <p:pic>
        <p:nvPicPr>
          <p:cNvPr id="5" name="Imagen 4">
            <a:extLst>
              <a:ext uri="{FF2B5EF4-FFF2-40B4-BE49-F238E27FC236}">
                <a16:creationId xmlns:a16="http://schemas.microsoft.com/office/drawing/2014/main" id="{E32A537D-DCCC-45F6-BB92-D6A43564914C}"/>
              </a:ext>
            </a:extLst>
          </p:cNvPr>
          <p:cNvPicPr>
            <a:picLocks noChangeAspect="1"/>
          </p:cNvPicPr>
          <p:nvPr/>
        </p:nvPicPr>
        <p:blipFill>
          <a:blip r:embed="rId3"/>
          <a:stretch>
            <a:fillRect/>
          </a:stretch>
        </p:blipFill>
        <p:spPr>
          <a:xfrm>
            <a:off x="1968288" y="1546981"/>
            <a:ext cx="8593450" cy="2279895"/>
          </a:xfrm>
          <a:prstGeom prst="rect">
            <a:avLst/>
          </a:prstGeom>
        </p:spPr>
      </p:pic>
    </p:spTree>
    <p:extLst>
      <p:ext uri="{BB962C8B-B14F-4D97-AF65-F5344CB8AC3E}">
        <p14:creationId xmlns:p14="http://schemas.microsoft.com/office/powerpoint/2010/main" val="211111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xit" presetSubtype="4" fill="hold" nodeType="clickEffect">
                                  <p:stCondLst>
                                    <p:cond delay="0"/>
                                  </p:stCondLst>
                                  <p:childTnLst>
                                    <p:anim calcmode="lin" valueType="num">
                                      <p:cBhvr additive="base">
                                        <p:cTn id="14" dur="500"/>
                                        <p:tgtEl>
                                          <p:spTgt spid="5"/>
                                        </p:tgtEl>
                                        <p:attrNameLst>
                                          <p:attrName>ppt_y</p:attrName>
                                        </p:attrNameLst>
                                      </p:cBhvr>
                                      <p:tavLst>
                                        <p:tav tm="0">
                                          <p:val>
                                            <p:strVal val="#ppt_y"/>
                                          </p:val>
                                        </p:tav>
                                        <p:tav tm="100000">
                                          <p:val>
                                            <p:strVal val="#ppt_y+#ppt_h*1.125000"/>
                                          </p:val>
                                        </p:tav>
                                      </p:tavLst>
                                    </p:anim>
                                    <p:animEffect transition="out" filter="wipe(down)">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302148" cy="794482"/>
          </a:xfrm>
        </p:spPr>
        <p:txBody>
          <a:bodyPr>
            <a:normAutofit/>
          </a:bodyPr>
          <a:lstStyle/>
          <a:p>
            <a:r>
              <a:rPr lang="en-US" dirty="0" err="1"/>
              <a:t>Relación</a:t>
            </a:r>
            <a:r>
              <a:rPr lang="en-US" dirty="0"/>
              <a:t> con </a:t>
            </a:r>
            <a:r>
              <a:rPr lang="en-US" dirty="0" err="1"/>
              <a:t>componentes</a:t>
            </a:r>
            <a:endParaRPr lang="en-US" dirty="0"/>
          </a:p>
        </p:txBody>
      </p:sp>
      <p:sp>
        <p:nvSpPr>
          <p:cNvPr id="7" name="Rectángulo 6">
            <a:extLst>
              <a:ext uri="{FF2B5EF4-FFF2-40B4-BE49-F238E27FC236}">
                <a16:creationId xmlns:a16="http://schemas.microsoft.com/office/drawing/2014/main" id="{474B3148-7B05-4A5E-83C3-CA335B563640}"/>
              </a:ext>
            </a:extLst>
          </p:cNvPr>
          <p:cNvSpPr/>
          <p:nvPr/>
        </p:nvSpPr>
        <p:spPr>
          <a:xfrm>
            <a:off x="1251678" y="1080024"/>
            <a:ext cx="10302148" cy="1200329"/>
          </a:xfrm>
          <a:prstGeom prst="rect">
            <a:avLst/>
          </a:prstGeom>
        </p:spPr>
        <p:txBody>
          <a:bodyPr wrap="square">
            <a:spAutoFit/>
          </a:bodyPr>
          <a:lstStyle/>
          <a:p>
            <a:r>
              <a:rPr lang="es-419" sz="2400" dirty="0"/>
              <a:t>Los </a:t>
            </a:r>
            <a:r>
              <a:rPr lang="es-419" sz="2400" dirty="0" err="1"/>
              <a:t>NgModules</a:t>
            </a:r>
            <a:r>
              <a:rPr lang="es-419" sz="2400" dirty="0"/>
              <a:t> proporcionan un contexto de compilación para sus componentes y, los componentes que pertenecen a un </a:t>
            </a:r>
            <a:r>
              <a:rPr lang="es-419" sz="2400" dirty="0" err="1"/>
              <a:t>NgModule</a:t>
            </a:r>
            <a:r>
              <a:rPr lang="es-419" sz="2400" dirty="0"/>
              <a:t> comparten un contexto de compilación. Esto se puede entender a partir de la siguiente ilustración:</a:t>
            </a:r>
          </a:p>
        </p:txBody>
      </p:sp>
      <p:pic>
        <p:nvPicPr>
          <p:cNvPr id="1026" name="Picture 2" descr="Component compilation context">
            <a:extLst>
              <a:ext uri="{FF2B5EF4-FFF2-40B4-BE49-F238E27FC236}">
                <a16:creationId xmlns:a16="http://schemas.microsoft.com/office/drawing/2014/main" id="{BEC3BCDE-1079-43A1-A246-6B439D5B1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241" y="2260562"/>
            <a:ext cx="10266585" cy="3456417"/>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32222FB4-D70D-4832-9409-D9E147B6510C}"/>
              </a:ext>
            </a:extLst>
          </p:cNvPr>
          <p:cNvSpPr/>
          <p:nvPr/>
        </p:nvSpPr>
        <p:spPr>
          <a:xfrm>
            <a:off x="1303876" y="5608121"/>
            <a:ext cx="5116657" cy="369332"/>
          </a:xfrm>
          <a:prstGeom prst="rect">
            <a:avLst/>
          </a:prstGeom>
        </p:spPr>
        <p:txBody>
          <a:bodyPr wrap="none">
            <a:spAutoFit/>
          </a:bodyPr>
          <a:lstStyle/>
          <a:p>
            <a:r>
              <a:rPr lang="es-419" dirty="0"/>
              <a:t>Fuente: </a:t>
            </a:r>
            <a:r>
              <a:rPr lang="es-419" dirty="0">
                <a:hlinkClick r:id="rId3"/>
              </a:rPr>
              <a:t>https://angular.io/guide/architecture-modules</a:t>
            </a:r>
            <a:endParaRPr lang="es-419" dirty="0"/>
          </a:p>
        </p:txBody>
      </p:sp>
      <p:sp>
        <p:nvSpPr>
          <p:cNvPr id="8" name="Rectángulo 7">
            <a:extLst>
              <a:ext uri="{FF2B5EF4-FFF2-40B4-BE49-F238E27FC236}">
                <a16:creationId xmlns:a16="http://schemas.microsoft.com/office/drawing/2014/main" id="{8EA545B0-6EB8-4B84-8582-1EEF27BB27D6}"/>
              </a:ext>
            </a:extLst>
          </p:cNvPr>
          <p:cNvSpPr/>
          <p:nvPr/>
        </p:nvSpPr>
        <p:spPr>
          <a:xfrm>
            <a:off x="1303876" y="6042772"/>
            <a:ext cx="10302148" cy="830997"/>
          </a:xfrm>
          <a:prstGeom prst="rect">
            <a:avLst/>
          </a:prstGeom>
        </p:spPr>
        <p:txBody>
          <a:bodyPr wrap="square">
            <a:spAutoFit/>
          </a:bodyPr>
          <a:lstStyle/>
          <a:p>
            <a:r>
              <a:rPr lang="es-419" sz="2400" dirty="0"/>
              <a:t>En la imagen, módulo A y B tienen su propio árbol de declarativos: componentes, directivas y tuberías (pipes) y por ende, su propio contexto.</a:t>
            </a:r>
          </a:p>
        </p:txBody>
      </p:sp>
    </p:spTree>
    <p:extLst>
      <p:ext uri="{BB962C8B-B14F-4D97-AF65-F5344CB8AC3E}">
        <p14:creationId xmlns:p14="http://schemas.microsoft.com/office/powerpoint/2010/main" val="4090845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302148" cy="794482"/>
          </a:xfrm>
        </p:spPr>
        <p:txBody>
          <a:bodyPr>
            <a:normAutofit/>
          </a:bodyPr>
          <a:lstStyle/>
          <a:p>
            <a:r>
              <a:rPr lang="en-US" dirty="0" err="1"/>
              <a:t>Relación</a:t>
            </a:r>
            <a:r>
              <a:rPr lang="en-US" dirty="0"/>
              <a:t> con </a:t>
            </a:r>
            <a:r>
              <a:rPr lang="en-US" dirty="0" err="1"/>
              <a:t>componentes</a:t>
            </a:r>
            <a:endParaRPr lang="en-US" dirty="0"/>
          </a:p>
        </p:txBody>
      </p:sp>
      <p:pic>
        <p:nvPicPr>
          <p:cNvPr id="2050" name="Picture 2" descr="View hierarchy">
            <a:extLst>
              <a:ext uri="{FF2B5EF4-FFF2-40B4-BE49-F238E27FC236}">
                <a16:creationId xmlns:a16="http://schemas.microsoft.com/office/drawing/2014/main" id="{458DF9A4-E07B-4448-8842-3566176EB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281" y="2483369"/>
            <a:ext cx="7905438" cy="3992246"/>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BC45560B-FACF-4B5B-B6B6-74FDDEAEB804}"/>
              </a:ext>
            </a:extLst>
          </p:cNvPr>
          <p:cNvSpPr/>
          <p:nvPr/>
        </p:nvSpPr>
        <p:spPr>
          <a:xfrm>
            <a:off x="1377043" y="1107047"/>
            <a:ext cx="10488386" cy="1323439"/>
          </a:xfrm>
          <a:prstGeom prst="rect">
            <a:avLst/>
          </a:prstGeom>
        </p:spPr>
        <p:txBody>
          <a:bodyPr wrap="square">
            <a:spAutoFit/>
          </a:bodyPr>
          <a:lstStyle/>
          <a:p>
            <a:r>
              <a:rPr lang="es-419" sz="2000" dirty="0"/>
              <a:t>Un componente y su plantilla juntos definen una vista. Un componente puede contener una jerarquía de vistas, que le permite definir áreas arbitrariamente complejas de la pantalla que se pueden crear, modificar y destruir como una unidad. Una jerarquía de vistas puede mezclar vistas definidas en componentes que pertenecen a diferentes </a:t>
            </a:r>
            <a:r>
              <a:rPr lang="es-419" sz="2000" dirty="0" err="1"/>
              <a:t>NgModules</a:t>
            </a:r>
            <a:r>
              <a:rPr lang="es-419" sz="2000" dirty="0"/>
              <a:t>.</a:t>
            </a:r>
          </a:p>
        </p:txBody>
      </p:sp>
      <p:sp>
        <p:nvSpPr>
          <p:cNvPr id="10" name="Rectángulo 9">
            <a:extLst>
              <a:ext uri="{FF2B5EF4-FFF2-40B4-BE49-F238E27FC236}">
                <a16:creationId xmlns:a16="http://schemas.microsoft.com/office/drawing/2014/main" id="{20A14959-0648-441A-BAB6-93B36C3B0F96}"/>
              </a:ext>
            </a:extLst>
          </p:cNvPr>
          <p:cNvSpPr/>
          <p:nvPr/>
        </p:nvSpPr>
        <p:spPr>
          <a:xfrm>
            <a:off x="2044104" y="6457208"/>
            <a:ext cx="5116657" cy="369332"/>
          </a:xfrm>
          <a:prstGeom prst="rect">
            <a:avLst/>
          </a:prstGeom>
        </p:spPr>
        <p:txBody>
          <a:bodyPr wrap="none">
            <a:spAutoFit/>
          </a:bodyPr>
          <a:lstStyle/>
          <a:p>
            <a:r>
              <a:rPr lang="es-419" dirty="0"/>
              <a:t>Fuente: </a:t>
            </a:r>
            <a:r>
              <a:rPr lang="es-419" dirty="0">
                <a:hlinkClick r:id="rId3"/>
              </a:rPr>
              <a:t>https://angular.io/guide/architecture-modules</a:t>
            </a:r>
            <a:endParaRPr lang="es-419" dirty="0"/>
          </a:p>
        </p:txBody>
      </p:sp>
    </p:spTree>
    <p:extLst>
      <p:ext uri="{BB962C8B-B14F-4D97-AF65-F5344CB8AC3E}">
        <p14:creationId xmlns:p14="http://schemas.microsoft.com/office/powerpoint/2010/main" val="18789042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302148" cy="794482"/>
          </a:xfrm>
        </p:spPr>
        <p:txBody>
          <a:bodyPr>
            <a:normAutofit fontScale="90000"/>
          </a:bodyPr>
          <a:lstStyle/>
          <a:p>
            <a:r>
              <a:rPr lang="en-US" dirty="0" err="1"/>
              <a:t>Exportando</a:t>
            </a:r>
            <a:r>
              <a:rPr lang="en-US" dirty="0"/>
              <a:t> </a:t>
            </a:r>
            <a:r>
              <a:rPr lang="en-US" dirty="0" err="1"/>
              <a:t>elementos</a:t>
            </a:r>
            <a:r>
              <a:rPr lang="en-US" dirty="0"/>
              <a:t> de un modulo</a:t>
            </a:r>
          </a:p>
        </p:txBody>
      </p:sp>
      <p:grpSp>
        <p:nvGrpSpPr>
          <p:cNvPr id="8" name="Grupo 7">
            <a:extLst>
              <a:ext uri="{FF2B5EF4-FFF2-40B4-BE49-F238E27FC236}">
                <a16:creationId xmlns:a16="http://schemas.microsoft.com/office/drawing/2014/main" id="{644FABB5-6453-4713-B3FA-E3A6EE1BBE61}"/>
              </a:ext>
            </a:extLst>
          </p:cNvPr>
          <p:cNvGrpSpPr/>
          <p:nvPr/>
        </p:nvGrpSpPr>
        <p:grpSpPr>
          <a:xfrm>
            <a:off x="1251678" y="1176867"/>
            <a:ext cx="6782149" cy="3931865"/>
            <a:chOff x="1251678" y="1176867"/>
            <a:chExt cx="6782149" cy="3931865"/>
          </a:xfrm>
        </p:grpSpPr>
        <p:pic>
          <p:nvPicPr>
            <p:cNvPr id="3" name="Imagen 2">
              <a:extLst>
                <a:ext uri="{FF2B5EF4-FFF2-40B4-BE49-F238E27FC236}">
                  <a16:creationId xmlns:a16="http://schemas.microsoft.com/office/drawing/2014/main" id="{A6FFE914-FBE1-4AC5-99A7-A746AA67ECB0}"/>
                </a:ext>
              </a:extLst>
            </p:cNvPr>
            <p:cNvPicPr>
              <a:picLocks noChangeAspect="1"/>
            </p:cNvPicPr>
            <p:nvPr/>
          </p:nvPicPr>
          <p:blipFill>
            <a:blip r:embed="rId2"/>
            <a:stretch>
              <a:fillRect/>
            </a:stretch>
          </p:blipFill>
          <p:spPr>
            <a:xfrm>
              <a:off x="1251678" y="1176867"/>
              <a:ext cx="6782149" cy="3562533"/>
            </a:xfrm>
            <a:prstGeom prst="rect">
              <a:avLst/>
            </a:prstGeom>
          </p:spPr>
        </p:pic>
        <p:sp>
          <p:nvSpPr>
            <p:cNvPr id="7" name="Rectángulo 6">
              <a:extLst>
                <a:ext uri="{FF2B5EF4-FFF2-40B4-BE49-F238E27FC236}">
                  <a16:creationId xmlns:a16="http://schemas.microsoft.com/office/drawing/2014/main" id="{56031DD6-DEC6-40D2-AA51-CF0A96488A91}"/>
                </a:ext>
              </a:extLst>
            </p:cNvPr>
            <p:cNvSpPr/>
            <p:nvPr/>
          </p:nvSpPr>
          <p:spPr>
            <a:xfrm>
              <a:off x="1251678" y="4739400"/>
              <a:ext cx="4857740" cy="369332"/>
            </a:xfrm>
            <a:prstGeom prst="rect">
              <a:avLst/>
            </a:prstGeom>
          </p:spPr>
          <p:txBody>
            <a:bodyPr wrap="none">
              <a:spAutoFit/>
            </a:bodyPr>
            <a:lstStyle/>
            <a:p>
              <a:r>
                <a:rPr lang="es-419" dirty="0"/>
                <a:t>Fuente: </a:t>
              </a:r>
              <a:r>
                <a:rPr lang="es-419" dirty="0">
                  <a:hlinkClick r:id="rId3"/>
                </a:rPr>
                <a:t>https://angular.io/guide/sharing-ngmodules</a:t>
              </a:r>
              <a:endParaRPr lang="es-419" dirty="0"/>
            </a:p>
          </p:txBody>
        </p:sp>
      </p:grpSp>
    </p:spTree>
    <p:extLst>
      <p:ext uri="{BB962C8B-B14F-4D97-AF65-F5344CB8AC3E}">
        <p14:creationId xmlns:p14="http://schemas.microsoft.com/office/powerpoint/2010/main" val="2909970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302148" cy="794482"/>
          </a:xfrm>
        </p:spPr>
        <p:txBody>
          <a:bodyPr>
            <a:normAutofit fontScale="90000"/>
          </a:bodyPr>
          <a:lstStyle/>
          <a:p>
            <a:r>
              <a:rPr lang="en-US" dirty="0" err="1"/>
              <a:t>Feautures</a:t>
            </a:r>
            <a:r>
              <a:rPr lang="en-US" dirty="0"/>
              <a:t> modules y root module</a:t>
            </a:r>
          </a:p>
        </p:txBody>
      </p:sp>
      <p:pic>
        <p:nvPicPr>
          <p:cNvPr id="3" name="Imagen 2">
            <a:extLst>
              <a:ext uri="{FF2B5EF4-FFF2-40B4-BE49-F238E27FC236}">
                <a16:creationId xmlns:a16="http://schemas.microsoft.com/office/drawing/2014/main" id="{9DE75C0B-BBC4-46D2-9510-52DEAAC2C553}"/>
              </a:ext>
            </a:extLst>
          </p:cNvPr>
          <p:cNvPicPr>
            <a:picLocks noChangeAspect="1"/>
          </p:cNvPicPr>
          <p:nvPr/>
        </p:nvPicPr>
        <p:blipFill>
          <a:blip r:embed="rId2"/>
          <a:stretch>
            <a:fillRect/>
          </a:stretch>
        </p:blipFill>
        <p:spPr>
          <a:xfrm>
            <a:off x="1342087" y="1635510"/>
            <a:ext cx="9507825" cy="5200650"/>
          </a:xfrm>
          <a:prstGeom prst="rect">
            <a:avLst/>
          </a:prstGeom>
        </p:spPr>
      </p:pic>
      <p:sp>
        <p:nvSpPr>
          <p:cNvPr id="7" name="Rectángulo 6">
            <a:extLst>
              <a:ext uri="{FF2B5EF4-FFF2-40B4-BE49-F238E27FC236}">
                <a16:creationId xmlns:a16="http://schemas.microsoft.com/office/drawing/2014/main" id="{F11C4C0D-3002-45C0-97C6-017512E70FCE}"/>
              </a:ext>
            </a:extLst>
          </p:cNvPr>
          <p:cNvSpPr/>
          <p:nvPr/>
        </p:nvSpPr>
        <p:spPr>
          <a:xfrm>
            <a:off x="1251679" y="946674"/>
            <a:ext cx="9598234" cy="707886"/>
          </a:xfrm>
          <a:prstGeom prst="rect">
            <a:avLst/>
          </a:prstGeom>
        </p:spPr>
        <p:txBody>
          <a:bodyPr wrap="square">
            <a:spAutoFit/>
          </a:bodyPr>
          <a:lstStyle/>
          <a:p>
            <a:r>
              <a:rPr lang="es-419" sz="2000" dirty="0"/>
              <a:t>Para incorporar el módulo de características (</a:t>
            </a:r>
            <a:r>
              <a:rPr lang="es-419" sz="2000" dirty="0" err="1"/>
              <a:t>feauture</a:t>
            </a:r>
            <a:r>
              <a:rPr lang="es-419" sz="2000" dirty="0"/>
              <a:t> module) en su aplicación, debe importarlo al módulo raíz (</a:t>
            </a:r>
            <a:r>
              <a:rPr lang="es-419" sz="2000" dirty="0" err="1"/>
              <a:t>app.module.ts</a:t>
            </a:r>
            <a:r>
              <a:rPr lang="es-419" sz="2000" dirty="0"/>
              <a:t>) y agregarlo a la matriz de importaciones:</a:t>
            </a:r>
          </a:p>
        </p:txBody>
      </p:sp>
    </p:spTree>
    <p:extLst>
      <p:ext uri="{BB962C8B-B14F-4D97-AF65-F5344CB8AC3E}">
        <p14:creationId xmlns:p14="http://schemas.microsoft.com/office/powerpoint/2010/main" val="1774046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E65CC3-9121-4B66-ABF9-BA4C644B7426}"/>
              </a:ext>
            </a:extLst>
          </p:cNvPr>
          <p:cNvSpPr>
            <a:spLocks noGrp="1"/>
          </p:cNvSpPr>
          <p:nvPr>
            <p:ph type="title"/>
          </p:nvPr>
        </p:nvSpPr>
        <p:spPr/>
        <p:txBody>
          <a:bodyPr>
            <a:normAutofit/>
          </a:bodyPr>
          <a:lstStyle/>
          <a:p>
            <a:r>
              <a:rPr lang="es-419"/>
              <a:t>componentes</a:t>
            </a:r>
            <a:br>
              <a:rPr lang="es-419" dirty="0"/>
            </a:br>
            <a:endParaRPr lang="es-419" dirty="0"/>
          </a:p>
        </p:txBody>
      </p:sp>
      <p:sp>
        <p:nvSpPr>
          <p:cNvPr id="3" name="Marcador de texto 2">
            <a:extLst>
              <a:ext uri="{FF2B5EF4-FFF2-40B4-BE49-F238E27FC236}">
                <a16:creationId xmlns:a16="http://schemas.microsoft.com/office/drawing/2014/main" id="{FD95E4C9-7E09-4652-A08F-534417411B08}"/>
              </a:ext>
            </a:extLst>
          </p:cNvPr>
          <p:cNvSpPr>
            <a:spLocks noGrp="1"/>
          </p:cNvSpPr>
          <p:nvPr>
            <p:ph type="body" idx="1"/>
          </p:nvPr>
        </p:nvSpPr>
        <p:spPr>
          <a:xfrm>
            <a:off x="3242930" y="4524375"/>
            <a:ext cx="7017488" cy="1586541"/>
          </a:xfrm>
        </p:spPr>
        <p:txBody>
          <a:bodyPr>
            <a:normAutofit/>
          </a:bodyPr>
          <a:lstStyle/>
          <a:p>
            <a:r>
              <a:rPr lang="es-419" dirty="0"/>
              <a:t>Introducción</a:t>
            </a:r>
          </a:p>
          <a:p>
            <a:r>
              <a:rPr lang="es-419" dirty="0"/>
              <a:t>Conceptos base</a:t>
            </a:r>
          </a:p>
        </p:txBody>
      </p:sp>
    </p:spTree>
    <p:extLst>
      <p:ext uri="{BB962C8B-B14F-4D97-AF65-F5344CB8AC3E}">
        <p14:creationId xmlns:p14="http://schemas.microsoft.com/office/powerpoint/2010/main" val="293366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E65CC3-9121-4B66-ABF9-BA4C644B7426}"/>
              </a:ext>
            </a:extLst>
          </p:cNvPr>
          <p:cNvSpPr>
            <a:spLocks noGrp="1"/>
          </p:cNvSpPr>
          <p:nvPr>
            <p:ph type="title"/>
          </p:nvPr>
        </p:nvSpPr>
        <p:spPr/>
        <p:txBody>
          <a:bodyPr>
            <a:normAutofit/>
          </a:bodyPr>
          <a:lstStyle/>
          <a:p>
            <a:r>
              <a:rPr lang="es-419" dirty="0"/>
              <a:t>Historia y </a:t>
            </a:r>
            <a:r>
              <a:rPr lang="es-419" dirty="0" err="1"/>
              <a:t>evoluación</a:t>
            </a:r>
            <a:br>
              <a:rPr lang="es-419" dirty="0"/>
            </a:br>
            <a:endParaRPr lang="es-419" dirty="0"/>
          </a:p>
        </p:txBody>
      </p:sp>
      <p:sp>
        <p:nvSpPr>
          <p:cNvPr id="3" name="Marcador de texto 2">
            <a:extLst>
              <a:ext uri="{FF2B5EF4-FFF2-40B4-BE49-F238E27FC236}">
                <a16:creationId xmlns:a16="http://schemas.microsoft.com/office/drawing/2014/main" id="{FD95E4C9-7E09-4652-A08F-534417411B08}"/>
              </a:ext>
            </a:extLst>
          </p:cNvPr>
          <p:cNvSpPr>
            <a:spLocks noGrp="1"/>
          </p:cNvSpPr>
          <p:nvPr>
            <p:ph type="body" idx="1"/>
          </p:nvPr>
        </p:nvSpPr>
        <p:spPr>
          <a:xfrm>
            <a:off x="3242930" y="4524375"/>
            <a:ext cx="7017488" cy="1586541"/>
          </a:xfrm>
        </p:spPr>
        <p:txBody>
          <a:bodyPr>
            <a:normAutofit/>
          </a:bodyPr>
          <a:lstStyle/>
          <a:p>
            <a:r>
              <a:rPr lang="es-419" dirty="0"/>
              <a:t>Creador</a:t>
            </a:r>
          </a:p>
          <a:p>
            <a:r>
              <a:rPr lang="es-419" dirty="0"/>
              <a:t>problema que solucionó evolución</a:t>
            </a:r>
          </a:p>
          <a:p>
            <a:r>
              <a:rPr lang="es-419" dirty="0"/>
              <a:t>estado actual en los rankings</a:t>
            </a:r>
          </a:p>
        </p:txBody>
      </p:sp>
    </p:spTree>
    <p:extLst>
      <p:ext uri="{BB962C8B-B14F-4D97-AF65-F5344CB8AC3E}">
        <p14:creationId xmlns:p14="http://schemas.microsoft.com/office/powerpoint/2010/main" val="14304283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lstStyle/>
          <a:p>
            <a:r>
              <a:rPr lang="en-US" dirty="0"/>
              <a:t>INTRODUCCIÓN</a:t>
            </a:r>
          </a:p>
        </p:txBody>
      </p:sp>
      <p:sp>
        <p:nvSpPr>
          <p:cNvPr id="4" name="Marcador de contenido 3">
            <a:extLst>
              <a:ext uri="{FF2B5EF4-FFF2-40B4-BE49-F238E27FC236}">
                <a16:creationId xmlns:a16="http://schemas.microsoft.com/office/drawing/2014/main" id="{0C574FFC-6372-4C08-A1AF-DFA87ED01DA0}"/>
              </a:ext>
            </a:extLst>
          </p:cNvPr>
          <p:cNvSpPr>
            <a:spLocks noGrp="1"/>
          </p:cNvSpPr>
          <p:nvPr>
            <p:ph idx="1"/>
          </p:nvPr>
        </p:nvSpPr>
        <p:spPr>
          <a:xfrm>
            <a:off x="1251678" y="1205712"/>
            <a:ext cx="10178322" cy="5461788"/>
          </a:xfrm>
        </p:spPr>
        <p:txBody>
          <a:bodyPr>
            <a:normAutofit/>
          </a:bodyPr>
          <a:lstStyle/>
          <a:p>
            <a:pPr marL="0" indent="0" algn="just">
              <a:buNone/>
            </a:pPr>
            <a:r>
              <a:rPr lang="es-419" dirty="0"/>
              <a:t>Un componente web es un paquete de diferentes tecnologías que permite crear elementos personalizados y reutilizables en uno o varios proyectos. Se caracteriza principalmente por 3 tecnologías </a:t>
            </a:r>
            <a:r>
              <a:rPr lang="es-419" dirty="0" err="1"/>
              <a:t>html</a:t>
            </a:r>
            <a:r>
              <a:rPr lang="es-419" dirty="0"/>
              <a:t> y </a:t>
            </a:r>
            <a:r>
              <a:rPr lang="es-419" dirty="0" err="1"/>
              <a:t>javascript</a:t>
            </a:r>
            <a:r>
              <a:rPr lang="es-419" dirty="0"/>
              <a:t> modernas:</a:t>
            </a:r>
          </a:p>
          <a:p>
            <a:pPr algn="just">
              <a:buFontTx/>
              <a:buChar char="-"/>
            </a:pPr>
            <a:r>
              <a:rPr lang="es-419" b="1" dirty="0" err="1"/>
              <a:t>Custom</a:t>
            </a:r>
            <a:r>
              <a:rPr lang="es-419" b="1" dirty="0"/>
              <a:t> </a:t>
            </a:r>
            <a:r>
              <a:rPr lang="es-419" b="1" dirty="0" err="1"/>
              <a:t>elements</a:t>
            </a:r>
            <a:r>
              <a:rPr lang="es-419" b="1" dirty="0"/>
              <a:t> (elementos personalizados): </a:t>
            </a:r>
            <a:r>
              <a:rPr lang="es-419" dirty="0"/>
              <a:t>Un conjunto de </a:t>
            </a:r>
            <a:r>
              <a:rPr lang="es-419" dirty="0" err="1"/>
              <a:t>APIs</a:t>
            </a:r>
            <a:r>
              <a:rPr lang="es-419" dirty="0"/>
              <a:t> de JavaScript que permiten definir elementos personalizados y su comportamiento, que entonces puede ser utilizado como se deseé en la interfaz del usuario.</a:t>
            </a:r>
          </a:p>
          <a:p>
            <a:pPr algn="just">
              <a:buFontTx/>
              <a:buChar char="-"/>
            </a:pPr>
            <a:r>
              <a:rPr lang="es-419" b="1" dirty="0"/>
              <a:t>Shadow DOM: </a:t>
            </a:r>
            <a:r>
              <a:rPr lang="es-419" dirty="0"/>
              <a:t>Un conjunto de </a:t>
            </a:r>
            <a:r>
              <a:rPr lang="es-419" dirty="0" err="1"/>
              <a:t>APIs</a:t>
            </a:r>
            <a:r>
              <a:rPr lang="es-419" dirty="0"/>
              <a:t> de JavaScript para fijar un árbol DOM "sombra" encapsulado a un elemento — que es renderizado por separado del documento DOM principal — y controlando funcionalidad asociada. De esta forma, se pueden mantener características de un elemento en privado, así puede tener el estilo y los scripts sin miedo de colisiones con otras partes del documento.</a:t>
            </a:r>
          </a:p>
          <a:p>
            <a:pPr algn="just">
              <a:buFontTx/>
              <a:buChar char="-"/>
            </a:pPr>
            <a:r>
              <a:rPr lang="es-419" b="1" dirty="0"/>
              <a:t>HTML </a:t>
            </a:r>
            <a:r>
              <a:rPr lang="es-419" b="1" dirty="0" err="1"/>
              <a:t>templates</a:t>
            </a:r>
            <a:r>
              <a:rPr lang="es-419" b="1" dirty="0"/>
              <a:t> (plantillas HTML): </a:t>
            </a:r>
            <a:r>
              <a:rPr lang="es-419" dirty="0"/>
              <a:t>Los elementos &lt;</a:t>
            </a:r>
            <a:r>
              <a:rPr lang="es-419" dirty="0" err="1"/>
              <a:t>template</a:t>
            </a:r>
            <a:r>
              <a:rPr lang="es-419" dirty="0"/>
              <a:t>&gt; y &lt;slot&gt; permiten escribir plantillas de marcado que no son desplegadas en la página renderizada. Éstas pueden ser reutilizadas en múltiples ocasiones como base de la estructura de un elemento personalizado.</a:t>
            </a:r>
          </a:p>
          <a:p>
            <a:pPr marL="0" indent="0" algn="just">
              <a:buNone/>
            </a:pPr>
            <a:endParaRPr lang="es-419" dirty="0"/>
          </a:p>
          <a:p>
            <a:pPr marL="0" indent="0" algn="just">
              <a:buNone/>
            </a:pPr>
            <a:endParaRPr lang="es-419" dirty="0"/>
          </a:p>
        </p:txBody>
      </p:sp>
    </p:spTree>
    <p:extLst>
      <p:ext uri="{BB962C8B-B14F-4D97-AF65-F5344CB8AC3E}">
        <p14:creationId xmlns:p14="http://schemas.microsoft.com/office/powerpoint/2010/main" val="427806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lstStyle/>
          <a:p>
            <a:r>
              <a:rPr lang="en-US" dirty="0" err="1"/>
              <a:t>Crear</a:t>
            </a:r>
            <a:r>
              <a:rPr lang="en-US" dirty="0"/>
              <a:t> un </a:t>
            </a:r>
            <a:r>
              <a:rPr lang="en-US" dirty="0" err="1"/>
              <a:t>componente</a:t>
            </a:r>
            <a:endParaRPr lang="en-US" dirty="0"/>
          </a:p>
        </p:txBody>
      </p:sp>
      <p:sp>
        <p:nvSpPr>
          <p:cNvPr id="5" name="Marcador de contenido 4">
            <a:extLst>
              <a:ext uri="{FF2B5EF4-FFF2-40B4-BE49-F238E27FC236}">
                <a16:creationId xmlns:a16="http://schemas.microsoft.com/office/drawing/2014/main" id="{17B27CBD-4898-439B-BECD-93E404935999}"/>
              </a:ext>
            </a:extLst>
          </p:cNvPr>
          <p:cNvSpPr>
            <a:spLocks noGrp="1"/>
          </p:cNvSpPr>
          <p:nvPr>
            <p:ph idx="1"/>
          </p:nvPr>
        </p:nvSpPr>
        <p:spPr>
          <a:xfrm>
            <a:off x="1251677" y="1257301"/>
            <a:ext cx="10265407" cy="590550"/>
          </a:xfrm>
          <a:prstGeom prst="rect">
            <a:avLst/>
          </a:prstGeom>
        </p:spPr>
        <p:txBody>
          <a:bodyPr vert="horz" lIns="91440" tIns="45720" rIns="91440" bIns="45720" rtlCol="0">
            <a:normAutofit fontScale="85000" lnSpcReduction="20000"/>
          </a:bodyPr>
          <a:lstStyle/>
          <a:p>
            <a:pPr marL="0" indent="0" defTabSz="914400">
              <a:lnSpc>
                <a:spcPct val="110000"/>
              </a:lnSpc>
              <a:spcBef>
                <a:spcPts val="700"/>
              </a:spcBef>
              <a:buClr>
                <a:schemeClr val="tx2"/>
              </a:buClr>
              <a:buNone/>
            </a:pPr>
            <a:r>
              <a:rPr lang="en-US" sz="2000" dirty="0">
                <a:solidFill>
                  <a:schemeClr val="tx1">
                    <a:lumMod val="65000"/>
                    <a:lumOff val="35000"/>
                  </a:schemeClr>
                </a:solidFill>
              </a:rPr>
              <a:t>Para </a:t>
            </a:r>
            <a:r>
              <a:rPr lang="en-US" sz="2000" dirty="0" err="1">
                <a:solidFill>
                  <a:schemeClr val="tx1">
                    <a:lumMod val="65000"/>
                    <a:lumOff val="35000"/>
                  </a:schemeClr>
                </a:solidFill>
              </a:rPr>
              <a:t>crear</a:t>
            </a:r>
            <a:r>
              <a:rPr lang="en-US" sz="2000" dirty="0">
                <a:solidFill>
                  <a:schemeClr val="tx1">
                    <a:lumMod val="65000"/>
                    <a:lumOff val="35000"/>
                  </a:schemeClr>
                </a:solidFill>
              </a:rPr>
              <a:t> un </a:t>
            </a:r>
            <a:r>
              <a:rPr lang="en-US" sz="2000" dirty="0" err="1">
                <a:solidFill>
                  <a:schemeClr val="tx1">
                    <a:lumMod val="65000"/>
                    <a:lumOff val="35000"/>
                  </a:schemeClr>
                </a:solidFill>
              </a:rPr>
              <a:t>componente</a:t>
            </a:r>
            <a:r>
              <a:rPr lang="en-US" sz="2000" dirty="0">
                <a:solidFill>
                  <a:schemeClr val="tx1">
                    <a:lumMod val="65000"/>
                    <a:lumOff val="35000"/>
                  </a:schemeClr>
                </a:solidFill>
              </a:rPr>
              <a:t> </a:t>
            </a:r>
            <a:r>
              <a:rPr lang="en-US" sz="2000" dirty="0" err="1">
                <a:solidFill>
                  <a:schemeClr val="tx1">
                    <a:lumMod val="65000"/>
                    <a:lumOff val="35000"/>
                  </a:schemeClr>
                </a:solidFill>
              </a:rPr>
              <a:t>desde</a:t>
            </a:r>
            <a:r>
              <a:rPr lang="en-US" sz="2000" dirty="0">
                <a:solidFill>
                  <a:schemeClr val="tx1">
                    <a:lumMod val="65000"/>
                    <a:lumOff val="35000"/>
                  </a:schemeClr>
                </a:solidFill>
              </a:rPr>
              <a:t> la CLI </a:t>
            </a:r>
            <a:r>
              <a:rPr lang="en-US" sz="2000" dirty="0" err="1">
                <a:solidFill>
                  <a:schemeClr val="tx1">
                    <a:lumMod val="65000"/>
                    <a:lumOff val="35000"/>
                  </a:schemeClr>
                </a:solidFill>
              </a:rPr>
              <a:t>podemos</a:t>
            </a:r>
            <a:r>
              <a:rPr lang="en-US" sz="2000" dirty="0">
                <a:solidFill>
                  <a:schemeClr val="tx1">
                    <a:lumMod val="65000"/>
                    <a:lumOff val="35000"/>
                  </a:schemeClr>
                </a:solidFill>
              </a:rPr>
              <a:t> </a:t>
            </a:r>
            <a:r>
              <a:rPr lang="en-US" sz="2000" dirty="0" err="1">
                <a:solidFill>
                  <a:schemeClr val="tx1">
                    <a:lumMod val="65000"/>
                    <a:lumOff val="35000"/>
                  </a:schemeClr>
                </a:solidFill>
              </a:rPr>
              <a:t>usar</a:t>
            </a:r>
            <a:r>
              <a:rPr lang="en-US" sz="2000" dirty="0">
                <a:solidFill>
                  <a:schemeClr val="tx1">
                    <a:lumMod val="65000"/>
                    <a:lumOff val="35000"/>
                  </a:schemeClr>
                </a:solidFill>
              </a:rPr>
              <a:t> </a:t>
            </a:r>
            <a:r>
              <a:rPr lang="en-US" sz="2000" dirty="0" err="1">
                <a:solidFill>
                  <a:schemeClr val="tx1">
                    <a:lumMod val="65000"/>
                    <a:lumOff val="35000"/>
                  </a:schemeClr>
                </a:solidFill>
              </a:rPr>
              <a:t>diferentes</a:t>
            </a:r>
            <a:r>
              <a:rPr lang="en-US" sz="2000" dirty="0">
                <a:solidFill>
                  <a:schemeClr val="tx1">
                    <a:lumMod val="65000"/>
                    <a:lumOff val="35000"/>
                  </a:schemeClr>
                </a:solidFill>
              </a:rPr>
              <a:t> </a:t>
            </a:r>
            <a:r>
              <a:rPr lang="en-US" sz="2000" dirty="0" err="1">
                <a:solidFill>
                  <a:schemeClr val="tx1">
                    <a:lumMod val="65000"/>
                    <a:lumOff val="35000"/>
                  </a:schemeClr>
                </a:solidFill>
              </a:rPr>
              <a:t>combinaciones</a:t>
            </a:r>
            <a:r>
              <a:rPr lang="en-US" dirty="0"/>
              <a:t> </a:t>
            </a:r>
            <a:r>
              <a:rPr lang="en-US" dirty="0" err="1"/>
              <a:t>como</a:t>
            </a:r>
            <a:r>
              <a:rPr lang="en-US" dirty="0"/>
              <a:t> las que se </a:t>
            </a:r>
            <a:r>
              <a:rPr lang="en-US" dirty="0" err="1"/>
              <a:t>listan</a:t>
            </a:r>
            <a:r>
              <a:rPr lang="en-US" dirty="0"/>
              <a:t> a </a:t>
            </a:r>
            <a:r>
              <a:rPr lang="en-US" dirty="0" err="1"/>
              <a:t>continuación</a:t>
            </a:r>
            <a:r>
              <a:rPr lang="en-US" dirty="0"/>
              <a:t>:</a:t>
            </a:r>
            <a:endParaRPr lang="en-US" sz="2000" dirty="0">
              <a:solidFill>
                <a:schemeClr val="tx1">
                  <a:lumMod val="65000"/>
                  <a:lumOff val="35000"/>
                </a:schemeClr>
              </a:solidFill>
            </a:endParaRPr>
          </a:p>
        </p:txBody>
      </p:sp>
      <p:graphicFrame>
        <p:nvGraphicFramePr>
          <p:cNvPr id="3" name="Tabla 5">
            <a:extLst>
              <a:ext uri="{FF2B5EF4-FFF2-40B4-BE49-F238E27FC236}">
                <a16:creationId xmlns:a16="http://schemas.microsoft.com/office/drawing/2014/main" id="{326D681B-5995-422B-BB8F-F5E7CD8D6F4B}"/>
              </a:ext>
            </a:extLst>
          </p:cNvPr>
          <p:cNvGraphicFramePr>
            <a:graphicFrameLocks noGrp="1"/>
          </p:cNvGraphicFramePr>
          <p:nvPr>
            <p:extLst>
              <p:ext uri="{D42A27DB-BD31-4B8C-83A1-F6EECF244321}">
                <p14:modId xmlns:p14="http://schemas.microsoft.com/office/powerpoint/2010/main" val="1288463261"/>
              </p:ext>
            </p:extLst>
          </p:nvPr>
        </p:nvGraphicFramePr>
        <p:xfrm>
          <a:off x="1251678" y="1986491"/>
          <a:ext cx="10265408" cy="4489124"/>
        </p:xfrm>
        <a:graphic>
          <a:graphicData uri="http://schemas.openxmlformats.org/drawingml/2006/table">
            <a:tbl>
              <a:tblPr firstRow="1" bandRow="1">
                <a:tableStyleId>{5C22544A-7EE6-4342-B048-85BDC9FD1C3A}</a:tableStyleId>
              </a:tblPr>
              <a:tblGrid>
                <a:gridCol w="5132704">
                  <a:extLst>
                    <a:ext uri="{9D8B030D-6E8A-4147-A177-3AD203B41FA5}">
                      <a16:colId xmlns:a16="http://schemas.microsoft.com/office/drawing/2014/main" val="253716620"/>
                    </a:ext>
                  </a:extLst>
                </a:gridCol>
                <a:gridCol w="5132704">
                  <a:extLst>
                    <a:ext uri="{9D8B030D-6E8A-4147-A177-3AD203B41FA5}">
                      <a16:colId xmlns:a16="http://schemas.microsoft.com/office/drawing/2014/main" val="2444803844"/>
                    </a:ext>
                  </a:extLst>
                </a:gridCol>
              </a:tblGrid>
              <a:tr h="413248">
                <a:tc>
                  <a:txBody>
                    <a:bodyPr/>
                    <a:lstStyle/>
                    <a:p>
                      <a:r>
                        <a:rPr lang="es-ES" dirty="0"/>
                        <a:t>Comando</a:t>
                      </a:r>
                      <a:endParaRPr lang="es-419" dirty="0"/>
                    </a:p>
                  </a:txBody>
                  <a:tcPr/>
                </a:tc>
                <a:tc>
                  <a:txBody>
                    <a:bodyPr/>
                    <a:lstStyle/>
                    <a:p>
                      <a:r>
                        <a:rPr lang="es-ES" dirty="0"/>
                        <a:t>Descripción</a:t>
                      </a:r>
                      <a:endParaRPr lang="es-419" dirty="0"/>
                    </a:p>
                  </a:txBody>
                  <a:tcPr/>
                </a:tc>
                <a:extLst>
                  <a:ext uri="{0D108BD9-81ED-4DB2-BD59-A6C34878D82A}">
                    <a16:rowId xmlns:a16="http://schemas.microsoft.com/office/drawing/2014/main" val="274421199"/>
                  </a:ext>
                </a:extLst>
              </a:tr>
              <a:tr h="713278">
                <a:tc>
                  <a:txBody>
                    <a:bodyPr/>
                    <a:lstStyle/>
                    <a:p>
                      <a:r>
                        <a:rPr lang="es-419" dirty="0"/>
                        <a:t>ng </a:t>
                      </a:r>
                      <a:r>
                        <a:rPr lang="es-419" dirty="0" err="1"/>
                        <a:t>generate</a:t>
                      </a:r>
                      <a:r>
                        <a:rPr lang="es-419" dirty="0"/>
                        <a:t> </a:t>
                      </a:r>
                      <a:r>
                        <a:rPr lang="es-419" dirty="0" err="1"/>
                        <a:t>component</a:t>
                      </a:r>
                      <a:r>
                        <a:rPr lang="es-419" dirty="0"/>
                        <a:t> </a:t>
                      </a:r>
                      <a:r>
                        <a:rPr lang="es-419" dirty="0" err="1"/>
                        <a:t>Login</a:t>
                      </a:r>
                      <a:endParaRPr lang="es-419" dirty="0"/>
                    </a:p>
                  </a:txBody>
                  <a:tcPr/>
                </a:tc>
                <a:tc>
                  <a:txBody>
                    <a:bodyPr/>
                    <a:lstStyle/>
                    <a:p>
                      <a:r>
                        <a:rPr lang="es-ES" dirty="0"/>
                        <a:t>Crea el componente </a:t>
                      </a:r>
                      <a:r>
                        <a:rPr lang="es-ES" b="1" dirty="0" err="1"/>
                        <a:t>Login</a:t>
                      </a:r>
                      <a:r>
                        <a:rPr lang="es-ES" b="1" dirty="0"/>
                        <a:t> </a:t>
                      </a:r>
                      <a:r>
                        <a:rPr lang="es-ES" dirty="0"/>
                        <a:t>en la carpeta raíz del proyecto </a:t>
                      </a:r>
                      <a:r>
                        <a:rPr lang="es-ES" b="1" dirty="0"/>
                        <a:t>app</a:t>
                      </a:r>
                      <a:endParaRPr lang="es-419" b="1" dirty="0"/>
                    </a:p>
                  </a:txBody>
                  <a:tcPr/>
                </a:tc>
                <a:extLst>
                  <a:ext uri="{0D108BD9-81ED-4DB2-BD59-A6C34878D82A}">
                    <a16:rowId xmlns:a16="http://schemas.microsoft.com/office/drawing/2014/main" val="1836821483"/>
                  </a:ext>
                </a:extLst>
              </a:tr>
              <a:tr h="13246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ng g c components/Login</a:t>
                      </a:r>
                      <a:endParaRPr lang="en-US" sz="1800" dirty="0">
                        <a:solidFill>
                          <a:schemeClr val="tx1">
                            <a:lumMod val="65000"/>
                            <a:lumOff val="3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 Crea la carpeta </a:t>
                      </a:r>
                      <a:r>
                        <a:rPr lang="es-ES" b="1" dirty="0" err="1"/>
                        <a:t>components</a:t>
                      </a:r>
                      <a:r>
                        <a:rPr lang="es-ES" b="1" dirty="0"/>
                        <a:t> </a:t>
                      </a:r>
                      <a:r>
                        <a:rPr lang="es-ES" b="0" dirty="0"/>
                        <a:t>dentro de la carpeta raíz</a:t>
                      </a:r>
                      <a:r>
                        <a:rPr lang="es-ES" b="1" dirty="0"/>
                        <a:t> app </a:t>
                      </a:r>
                      <a:r>
                        <a:rPr lang="es-ES" b="0" dirty="0"/>
                        <a:t>de no existir</a:t>
                      </a:r>
                      <a:r>
                        <a:rPr lang="es-ES" b="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 Crea el componente </a:t>
                      </a:r>
                      <a:r>
                        <a:rPr lang="es-ES" b="1" dirty="0" err="1"/>
                        <a:t>Login</a:t>
                      </a:r>
                      <a:r>
                        <a:rPr lang="es-ES" b="1" dirty="0"/>
                        <a:t> </a:t>
                      </a:r>
                      <a:r>
                        <a:rPr lang="es-ES" b="0" dirty="0"/>
                        <a:t>dentro de</a:t>
                      </a:r>
                      <a:r>
                        <a:rPr lang="es-ES" dirty="0"/>
                        <a:t> la carpeta </a:t>
                      </a:r>
                      <a:r>
                        <a:rPr lang="es-ES" b="1" dirty="0" err="1"/>
                        <a:t>components</a:t>
                      </a:r>
                      <a:endParaRPr lang="es-419" b="1" dirty="0"/>
                    </a:p>
                  </a:txBody>
                  <a:tcPr/>
                </a:tc>
                <a:extLst>
                  <a:ext uri="{0D108BD9-81ED-4DB2-BD59-A6C34878D82A}">
                    <a16:rowId xmlns:a16="http://schemas.microsoft.com/office/drawing/2014/main" val="2744592413"/>
                  </a:ext>
                </a:extLst>
              </a:tr>
              <a:tr h="7132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ng g c shared/Login</a:t>
                      </a:r>
                      <a:endParaRPr lang="en-US" sz="1800" dirty="0">
                        <a:solidFill>
                          <a:schemeClr val="tx1">
                            <a:lumMod val="65000"/>
                            <a:lumOff val="3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Crea el componente </a:t>
                      </a:r>
                      <a:r>
                        <a:rPr lang="es-ES" b="1" dirty="0" err="1"/>
                        <a:t>Login</a:t>
                      </a:r>
                      <a:r>
                        <a:rPr lang="es-ES" b="1" dirty="0"/>
                        <a:t> </a:t>
                      </a:r>
                      <a:r>
                        <a:rPr lang="es-ES" dirty="0"/>
                        <a:t>en la carpeta raíz del módulo </a:t>
                      </a:r>
                      <a:r>
                        <a:rPr lang="es-ES" dirty="0" err="1"/>
                        <a:t>shared</a:t>
                      </a:r>
                      <a:endParaRPr lang="es-419" b="1" dirty="0"/>
                    </a:p>
                  </a:txBody>
                  <a:tcPr/>
                </a:tc>
                <a:extLst>
                  <a:ext uri="{0D108BD9-81ED-4DB2-BD59-A6C34878D82A}">
                    <a16:rowId xmlns:a16="http://schemas.microsoft.com/office/drawing/2014/main" val="1977030691"/>
                  </a:ext>
                </a:extLst>
              </a:tr>
              <a:tr h="1324660">
                <a:tc>
                  <a:txBody>
                    <a:bodyPr/>
                    <a:lstStyle/>
                    <a:p>
                      <a:r>
                        <a:rPr lang="en-US" dirty="0"/>
                        <a:t>ng g c shared/components/Login</a:t>
                      </a:r>
                      <a:endParaRPr lang="es-419"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 Crea la carpeta </a:t>
                      </a:r>
                      <a:r>
                        <a:rPr lang="es-ES" b="1" dirty="0" err="1"/>
                        <a:t>components</a:t>
                      </a:r>
                      <a:r>
                        <a:rPr lang="es-ES" b="1" dirty="0"/>
                        <a:t> </a:t>
                      </a:r>
                      <a:r>
                        <a:rPr lang="es-ES" b="0" dirty="0"/>
                        <a:t>dentro de la carpeta raíz</a:t>
                      </a:r>
                      <a:r>
                        <a:rPr lang="es-ES" b="1" dirty="0"/>
                        <a:t> </a:t>
                      </a:r>
                      <a:r>
                        <a:rPr lang="es-ES" b="0" dirty="0"/>
                        <a:t>del modulo</a:t>
                      </a:r>
                      <a:r>
                        <a:rPr lang="es-ES" b="1" dirty="0"/>
                        <a:t> </a:t>
                      </a:r>
                      <a:r>
                        <a:rPr lang="es-ES" b="1" dirty="0" err="1"/>
                        <a:t>shared</a:t>
                      </a:r>
                      <a:r>
                        <a:rPr lang="es-ES" b="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 Crea el componente </a:t>
                      </a:r>
                      <a:r>
                        <a:rPr lang="es-ES" b="1" dirty="0" err="1"/>
                        <a:t>Login</a:t>
                      </a:r>
                      <a:r>
                        <a:rPr lang="es-ES" b="1" dirty="0"/>
                        <a:t> </a:t>
                      </a:r>
                      <a:r>
                        <a:rPr lang="es-ES" b="0" dirty="0"/>
                        <a:t>dentro de</a:t>
                      </a:r>
                      <a:r>
                        <a:rPr lang="es-ES" dirty="0"/>
                        <a:t> la carpeta </a:t>
                      </a:r>
                      <a:r>
                        <a:rPr lang="es-ES" b="1" dirty="0" err="1"/>
                        <a:t>components</a:t>
                      </a:r>
                      <a:endParaRPr lang="es-419" b="1" dirty="0"/>
                    </a:p>
                  </a:txBody>
                  <a:tcPr/>
                </a:tc>
                <a:extLst>
                  <a:ext uri="{0D108BD9-81ED-4DB2-BD59-A6C34878D82A}">
                    <a16:rowId xmlns:a16="http://schemas.microsoft.com/office/drawing/2014/main" val="3079412626"/>
                  </a:ext>
                </a:extLst>
              </a:tr>
            </a:tbl>
          </a:graphicData>
        </a:graphic>
      </p:graphicFrame>
    </p:spTree>
    <p:extLst>
      <p:ext uri="{BB962C8B-B14F-4D97-AF65-F5344CB8AC3E}">
        <p14:creationId xmlns:p14="http://schemas.microsoft.com/office/powerpoint/2010/main" val="2748287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lstStyle/>
          <a:p>
            <a:r>
              <a:rPr lang="en-US" dirty="0" err="1"/>
              <a:t>Crear</a:t>
            </a:r>
            <a:r>
              <a:rPr lang="en-US" dirty="0"/>
              <a:t> un </a:t>
            </a:r>
            <a:r>
              <a:rPr lang="en-US" dirty="0" err="1"/>
              <a:t>componente</a:t>
            </a:r>
            <a:endParaRPr lang="en-US" dirty="0"/>
          </a:p>
        </p:txBody>
      </p:sp>
      <p:pic>
        <p:nvPicPr>
          <p:cNvPr id="3" name="Marcador de contenido 2">
            <a:extLst>
              <a:ext uri="{FF2B5EF4-FFF2-40B4-BE49-F238E27FC236}">
                <a16:creationId xmlns:a16="http://schemas.microsoft.com/office/drawing/2014/main" id="{A801774C-FD24-4A3D-B71F-46E1D59F7094}"/>
              </a:ext>
            </a:extLst>
          </p:cNvPr>
          <p:cNvPicPr>
            <a:picLocks noGrp="1" noChangeAspect="1"/>
          </p:cNvPicPr>
          <p:nvPr>
            <p:ph idx="1"/>
          </p:nvPr>
        </p:nvPicPr>
        <p:blipFill>
          <a:blip r:embed="rId2"/>
          <a:stretch>
            <a:fillRect/>
          </a:stretch>
        </p:blipFill>
        <p:spPr>
          <a:xfrm>
            <a:off x="1251678" y="1786467"/>
            <a:ext cx="10054678" cy="3461808"/>
          </a:xfrm>
          <a:prstGeom prst="rect">
            <a:avLst/>
          </a:prstGeom>
        </p:spPr>
      </p:pic>
      <p:cxnSp>
        <p:nvCxnSpPr>
          <p:cNvPr id="5" name="Conector recto 4">
            <a:extLst>
              <a:ext uri="{FF2B5EF4-FFF2-40B4-BE49-F238E27FC236}">
                <a16:creationId xmlns:a16="http://schemas.microsoft.com/office/drawing/2014/main" id="{9711AA17-CEBA-45E7-A993-85745154041B}"/>
              </a:ext>
            </a:extLst>
          </p:cNvPr>
          <p:cNvCxnSpPr/>
          <p:nvPr/>
        </p:nvCxnSpPr>
        <p:spPr>
          <a:xfrm>
            <a:off x="1504950" y="3162300"/>
            <a:ext cx="2924175" cy="0"/>
          </a:xfrm>
          <a:prstGeom prst="line">
            <a:avLst/>
          </a:prstGeom>
          <a:ln w="38100">
            <a:solidFill>
              <a:srgbClr val="FF000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5923847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lstStyle/>
          <a:p>
            <a:r>
              <a:rPr lang="en-US" dirty="0" err="1"/>
              <a:t>Estructura</a:t>
            </a:r>
            <a:r>
              <a:rPr lang="en-US" dirty="0"/>
              <a:t> y metadata</a:t>
            </a:r>
          </a:p>
        </p:txBody>
      </p:sp>
      <p:pic>
        <p:nvPicPr>
          <p:cNvPr id="7" name="Imagen 6">
            <a:extLst>
              <a:ext uri="{FF2B5EF4-FFF2-40B4-BE49-F238E27FC236}">
                <a16:creationId xmlns:a16="http://schemas.microsoft.com/office/drawing/2014/main" id="{EE874535-27F8-4B60-B141-B61DF78A5A15}"/>
              </a:ext>
            </a:extLst>
          </p:cNvPr>
          <p:cNvPicPr>
            <a:picLocks noChangeAspect="1"/>
          </p:cNvPicPr>
          <p:nvPr/>
        </p:nvPicPr>
        <p:blipFill>
          <a:blip r:embed="rId2"/>
          <a:stretch>
            <a:fillRect/>
          </a:stretch>
        </p:blipFill>
        <p:spPr>
          <a:xfrm>
            <a:off x="1251678" y="1176867"/>
            <a:ext cx="9377852" cy="5334000"/>
          </a:xfrm>
          <a:prstGeom prst="rect">
            <a:avLst/>
          </a:prstGeom>
        </p:spPr>
      </p:pic>
    </p:spTree>
    <p:extLst>
      <p:ext uri="{BB962C8B-B14F-4D97-AF65-F5344CB8AC3E}">
        <p14:creationId xmlns:p14="http://schemas.microsoft.com/office/powerpoint/2010/main" val="4222491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lstStyle/>
          <a:p>
            <a:r>
              <a:rPr lang="en-US" dirty="0" err="1"/>
              <a:t>Estructura</a:t>
            </a:r>
            <a:r>
              <a:rPr lang="en-US" dirty="0"/>
              <a:t> y metadata</a:t>
            </a:r>
          </a:p>
        </p:txBody>
      </p:sp>
      <p:pic>
        <p:nvPicPr>
          <p:cNvPr id="4" name="Imagen 3">
            <a:extLst>
              <a:ext uri="{FF2B5EF4-FFF2-40B4-BE49-F238E27FC236}">
                <a16:creationId xmlns:a16="http://schemas.microsoft.com/office/drawing/2014/main" id="{0F7FD576-3886-49EC-B8E6-4EBDEA5412B0}"/>
              </a:ext>
            </a:extLst>
          </p:cNvPr>
          <p:cNvPicPr>
            <a:picLocks noChangeAspect="1"/>
          </p:cNvPicPr>
          <p:nvPr/>
        </p:nvPicPr>
        <p:blipFill>
          <a:blip r:embed="rId2"/>
          <a:stretch>
            <a:fillRect/>
          </a:stretch>
        </p:blipFill>
        <p:spPr>
          <a:xfrm>
            <a:off x="7289433" y="1786046"/>
            <a:ext cx="3457575" cy="1219200"/>
          </a:xfrm>
          <a:prstGeom prst="rect">
            <a:avLst/>
          </a:prstGeom>
        </p:spPr>
      </p:pic>
      <p:pic>
        <p:nvPicPr>
          <p:cNvPr id="5" name="Imagen 4">
            <a:extLst>
              <a:ext uri="{FF2B5EF4-FFF2-40B4-BE49-F238E27FC236}">
                <a16:creationId xmlns:a16="http://schemas.microsoft.com/office/drawing/2014/main" id="{F10A6A94-C3FC-466E-B140-58ED735F5557}"/>
              </a:ext>
            </a:extLst>
          </p:cNvPr>
          <p:cNvPicPr>
            <a:picLocks noChangeAspect="1"/>
          </p:cNvPicPr>
          <p:nvPr/>
        </p:nvPicPr>
        <p:blipFill>
          <a:blip r:embed="rId3"/>
          <a:stretch>
            <a:fillRect/>
          </a:stretch>
        </p:blipFill>
        <p:spPr>
          <a:xfrm>
            <a:off x="1195386" y="4726523"/>
            <a:ext cx="7658100" cy="1952625"/>
          </a:xfrm>
          <a:prstGeom prst="rect">
            <a:avLst/>
          </a:prstGeom>
        </p:spPr>
      </p:pic>
      <p:pic>
        <p:nvPicPr>
          <p:cNvPr id="6" name="Imagen 5">
            <a:extLst>
              <a:ext uri="{FF2B5EF4-FFF2-40B4-BE49-F238E27FC236}">
                <a16:creationId xmlns:a16="http://schemas.microsoft.com/office/drawing/2014/main" id="{4A01C6CE-AA02-421F-8939-60E8FF168A46}"/>
              </a:ext>
            </a:extLst>
          </p:cNvPr>
          <p:cNvPicPr>
            <a:picLocks noChangeAspect="1"/>
          </p:cNvPicPr>
          <p:nvPr/>
        </p:nvPicPr>
        <p:blipFill>
          <a:blip r:embed="rId4"/>
          <a:stretch>
            <a:fillRect/>
          </a:stretch>
        </p:blipFill>
        <p:spPr>
          <a:xfrm>
            <a:off x="6276974" y="3614425"/>
            <a:ext cx="5153025" cy="1628775"/>
          </a:xfrm>
          <a:prstGeom prst="rect">
            <a:avLst/>
          </a:prstGeom>
        </p:spPr>
      </p:pic>
      <p:pic>
        <p:nvPicPr>
          <p:cNvPr id="9" name="Imagen 8">
            <a:extLst>
              <a:ext uri="{FF2B5EF4-FFF2-40B4-BE49-F238E27FC236}">
                <a16:creationId xmlns:a16="http://schemas.microsoft.com/office/drawing/2014/main" id="{C6FD8F67-20A3-4B95-A3EA-26057251301C}"/>
              </a:ext>
            </a:extLst>
          </p:cNvPr>
          <p:cNvPicPr>
            <a:picLocks noChangeAspect="1"/>
          </p:cNvPicPr>
          <p:nvPr/>
        </p:nvPicPr>
        <p:blipFill>
          <a:blip r:embed="rId5"/>
          <a:stretch>
            <a:fillRect/>
          </a:stretch>
        </p:blipFill>
        <p:spPr>
          <a:xfrm>
            <a:off x="1197974" y="1452671"/>
            <a:ext cx="5743575" cy="1885950"/>
          </a:xfrm>
          <a:prstGeom prst="rect">
            <a:avLst/>
          </a:prstGeom>
        </p:spPr>
      </p:pic>
    </p:spTree>
    <p:extLst>
      <p:ext uri="{BB962C8B-B14F-4D97-AF65-F5344CB8AC3E}">
        <p14:creationId xmlns:p14="http://schemas.microsoft.com/office/powerpoint/2010/main" val="42952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normAutofit fontScale="90000"/>
          </a:bodyPr>
          <a:lstStyle/>
          <a:p>
            <a:r>
              <a:rPr lang="en-US" dirty="0" err="1"/>
              <a:t>Registro</a:t>
            </a:r>
            <a:r>
              <a:rPr lang="en-US" dirty="0"/>
              <a:t> de </a:t>
            </a:r>
            <a:r>
              <a:rPr lang="en-US" dirty="0" err="1"/>
              <a:t>componente</a:t>
            </a:r>
            <a:r>
              <a:rPr lang="en-US" dirty="0"/>
              <a:t> </a:t>
            </a:r>
            <a:r>
              <a:rPr lang="en-US" dirty="0" err="1"/>
              <a:t>en</a:t>
            </a:r>
            <a:r>
              <a:rPr lang="en-US" dirty="0"/>
              <a:t> </a:t>
            </a:r>
            <a:r>
              <a:rPr lang="en-US" dirty="0" err="1"/>
              <a:t>módulo</a:t>
            </a:r>
            <a:endParaRPr lang="en-US" dirty="0"/>
          </a:p>
        </p:txBody>
      </p:sp>
      <p:pic>
        <p:nvPicPr>
          <p:cNvPr id="3" name="Imagen 2">
            <a:extLst>
              <a:ext uri="{FF2B5EF4-FFF2-40B4-BE49-F238E27FC236}">
                <a16:creationId xmlns:a16="http://schemas.microsoft.com/office/drawing/2014/main" id="{65C1F761-822E-496A-B192-9675B2765F75}"/>
              </a:ext>
            </a:extLst>
          </p:cNvPr>
          <p:cNvPicPr>
            <a:picLocks noChangeAspect="1"/>
          </p:cNvPicPr>
          <p:nvPr/>
        </p:nvPicPr>
        <p:blipFill>
          <a:blip r:embed="rId2"/>
          <a:stretch>
            <a:fillRect/>
          </a:stretch>
        </p:blipFill>
        <p:spPr>
          <a:xfrm>
            <a:off x="1251678" y="1257300"/>
            <a:ext cx="7025547" cy="5501784"/>
          </a:xfrm>
          <a:prstGeom prst="rect">
            <a:avLst/>
          </a:prstGeom>
        </p:spPr>
      </p:pic>
    </p:spTree>
    <p:extLst>
      <p:ext uri="{BB962C8B-B14F-4D97-AF65-F5344CB8AC3E}">
        <p14:creationId xmlns:p14="http://schemas.microsoft.com/office/powerpoint/2010/main" val="2411194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normAutofit fontScale="90000"/>
          </a:bodyPr>
          <a:lstStyle/>
          <a:p>
            <a:r>
              <a:rPr lang="en-US" dirty="0" err="1"/>
              <a:t>Registro</a:t>
            </a:r>
            <a:r>
              <a:rPr lang="en-US" dirty="0"/>
              <a:t> de </a:t>
            </a:r>
            <a:r>
              <a:rPr lang="en-US" dirty="0" err="1"/>
              <a:t>componente</a:t>
            </a:r>
            <a:r>
              <a:rPr lang="en-US" dirty="0"/>
              <a:t> </a:t>
            </a:r>
            <a:r>
              <a:rPr lang="en-US" dirty="0" err="1"/>
              <a:t>en</a:t>
            </a:r>
            <a:r>
              <a:rPr lang="en-US" dirty="0"/>
              <a:t> </a:t>
            </a:r>
            <a:r>
              <a:rPr lang="en-US" dirty="0" err="1"/>
              <a:t>módulo</a:t>
            </a:r>
            <a:endParaRPr lang="en-US" dirty="0"/>
          </a:p>
        </p:txBody>
      </p:sp>
      <p:pic>
        <p:nvPicPr>
          <p:cNvPr id="6" name="Imagen 5">
            <a:extLst>
              <a:ext uri="{FF2B5EF4-FFF2-40B4-BE49-F238E27FC236}">
                <a16:creationId xmlns:a16="http://schemas.microsoft.com/office/drawing/2014/main" id="{5C1F5F51-EC54-4CBC-8EEF-E6017AFA7EA8}"/>
              </a:ext>
            </a:extLst>
          </p:cNvPr>
          <p:cNvPicPr>
            <a:picLocks noChangeAspect="1"/>
          </p:cNvPicPr>
          <p:nvPr/>
        </p:nvPicPr>
        <p:blipFill>
          <a:blip r:embed="rId2"/>
          <a:stretch>
            <a:fillRect/>
          </a:stretch>
        </p:blipFill>
        <p:spPr>
          <a:xfrm>
            <a:off x="1251678" y="1304925"/>
            <a:ext cx="8639175" cy="3429000"/>
          </a:xfrm>
          <a:prstGeom prst="rect">
            <a:avLst/>
          </a:prstGeom>
        </p:spPr>
      </p:pic>
      <p:pic>
        <p:nvPicPr>
          <p:cNvPr id="3" name="Imagen 2">
            <a:extLst>
              <a:ext uri="{FF2B5EF4-FFF2-40B4-BE49-F238E27FC236}">
                <a16:creationId xmlns:a16="http://schemas.microsoft.com/office/drawing/2014/main" id="{83F11CB2-7A3A-4CF8-A085-BAA568054615}"/>
              </a:ext>
            </a:extLst>
          </p:cNvPr>
          <p:cNvPicPr>
            <a:picLocks noChangeAspect="1"/>
          </p:cNvPicPr>
          <p:nvPr/>
        </p:nvPicPr>
        <p:blipFill>
          <a:blip r:embed="rId3"/>
          <a:stretch>
            <a:fillRect/>
          </a:stretch>
        </p:blipFill>
        <p:spPr>
          <a:xfrm>
            <a:off x="1251678" y="5319712"/>
            <a:ext cx="8496300" cy="638175"/>
          </a:xfrm>
          <a:prstGeom prst="rect">
            <a:avLst/>
          </a:prstGeom>
        </p:spPr>
      </p:pic>
    </p:spTree>
    <p:extLst>
      <p:ext uri="{BB962C8B-B14F-4D97-AF65-F5344CB8AC3E}">
        <p14:creationId xmlns:p14="http://schemas.microsoft.com/office/powerpoint/2010/main" val="37822352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normAutofit fontScale="90000"/>
          </a:bodyPr>
          <a:lstStyle/>
          <a:p>
            <a:r>
              <a:rPr lang="en-US" dirty="0" err="1"/>
              <a:t>Registro</a:t>
            </a:r>
            <a:r>
              <a:rPr lang="en-US" dirty="0"/>
              <a:t> de </a:t>
            </a:r>
            <a:r>
              <a:rPr lang="en-US" dirty="0" err="1"/>
              <a:t>componente</a:t>
            </a:r>
            <a:r>
              <a:rPr lang="en-US" dirty="0"/>
              <a:t> </a:t>
            </a:r>
            <a:r>
              <a:rPr lang="en-US" dirty="0" err="1"/>
              <a:t>en</a:t>
            </a:r>
            <a:r>
              <a:rPr lang="en-US" dirty="0"/>
              <a:t> </a:t>
            </a:r>
            <a:r>
              <a:rPr lang="en-US" dirty="0" err="1"/>
              <a:t>módulo</a:t>
            </a:r>
            <a:endParaRPr lang="en-US" dirty="0"/>
          </a:p>
        </p:txBody>
      </p:sp>
      <p:pic>
        <p:nvPicPr>
          <p:cNvPr id="9" name="Imagen 8">
            <a:extLst>
              <a:ext uri="{FF2B5EF4-FFF2-40B4-BE49-F238E27FC236}">
                <a16:creationId xmlns:a16="http://schemas.microsoft.com/office/drawing/2014/main" id="{F0903BDA-8273-482A-A737-F0E63505B6AD}"/>
              </a:ext>
            </a:extLst>
          </p:cNvPr>
          <p:cNvPicPr>
            <a:picLocks noChangeAspect="1"/>
          </p:cNvPicPr>
          <p:nvPr/>
        </p:nvPicPr>
        <p:blipFill>
          <a:blip r:embed="rId2"/>
          <a:stretch>
            <a:fillRect/>
          </a:stretch>
        </p:blipFill>
        <p:spPr>
          <a:xfrm>
            <a:off x="1058878" y="1188018"/>
            <a:ext cx="10563922" cy="5347170"/>
          </a:xfrm>
          <a:prstGeom prst="rect">
            <a:avLst/>
          </a:prstGeom>
        </p:spPr>
      </p:pic>
    </p:spTree>
    <p:extLst>
      <p:ext uri="{BB962C8B-B14F-4D97-AF65-F5344CB8AC3E}">
        <p14:creationId xmlns:p14="http://schemas.microsoft.com/office/powerpoint/2010/main" val="982867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normAutofit fontScale="90000"/>
          </a:bodyPr>
          <a:lstStyle/>
          <a:p>
            <a:r>
              <a:rPr lang="en-US" dirty="0" err="1"/>
              <a:t>Registro</a:t>
            </a:r>
            <a:r>
              <a:rPr lang="en-US" dirty="0"/>
              <a:t> de </a:t>
            </a:r>
            <a:r>
              <a:rPr lang="en-US" dirty="0" err="1"/>
              <a:t>componente</a:t>
            </a:r>
            <a:r>
              <a:rPr lang="en-US" dirty="0"/>
              <a:t> </a:t>
            </a:r>
            <a:r>
              <a:rPr lang="en-US" dirty="0" err="1"/>
              <a:t>en</a:t>
            </a:r>
            <a:r>
              <a:rPr lang="en-US" dirty="0"/>
              <a:t> </a:t>
            </a:r>
            <a:r>
              <a:rPr lang="en-US" dirty="0" err="1"/>
              <a:t>módulo</a:t>
            </a:r>
            <a:endParaRPr lang="en-US" dirty="0"/>
          </a:p>
        </p:txBody>
      </p:sp>
      <p:pic>
        <p:nvPicPr>
          <p:cNvPr id="6" name="Imagen 5">
            <a:extLst>
              <a:ext uri="{FF2B5EF4-FFF2-40B4-BE49-F238E27FC236}">
                <a16:creationId xmlns:a16="http://schemas.microsoft.com/office/drawing/2014/main" id="{E1D2DDF1-95B7-476F-8257-D9D422088208}"/>
              </a:ext>
            </a:extLst>
          </p:cNvPr>
          <p:cNvPicPr>
            <a:picLocks noChangeAspect="1"/>
          </p:cNvPicPr>
          <p:nvPr/>
        </p:nvPicPr>
        <p:blipFill>
          <a:blip r:embed="rId2"/>
          <a:stretch>
            <a:fillRect/>
          </a:stretch>
        </p:blipFill>
        <p:spPr>
          <a:xfrm>
            <a:off x="1361958" y="1176867"/>
            <a:ext cx="8486775" cy="4600575"/>
          </a:xfrm>
          <a:prstGeom prst="rect">
            <a:avLst/>
          </a:prstGeom>
        </p:spPr>
      </p:pic>
      <p:pic>
        <p:nvPicPr>
          <p:cNvPr id="8" name="Imagen 7">
            <a:extLst>
              <a:ext uri="{FF2B5EF4-FFF2-40B4-BE49-F238E27FC236}">
                <a16:creationId xmlns:a16="http://schemas.microsoft.com/office/drawing/2014/main" id="{D1CD77E1-4C87-40D1-8D9B-6305C92C5312}"/>
              </a:ext>
            </a:extLst>
          </p:cNvPr>
          <p:cNvPicPr>
            <a:picLocks noChangeAspect="1"/>
          </p:cNvPicPr>
          <p:nvPr/>
        </p:nvPicPr>
        <p:blipFill>
          <a:blip r:embed="rId3"/>
          <a:stretch>
            <a:fillRect/>
          </a:stretch>
        </p:blipFill>
        <p:spPr>
          <a:xfrm>
            <a:off x="7038858" y="4666924"/>
            <a:ext cx="2809875" cy="1905000"/>
          </a:xfrm>
          <a:prstGeom prst="rect">
            <a:avLst/>
          </a:prstGeom>
        </p:spPr>
      </p:pic>
      <p:cxnSp>
        <p:nvCxnSpPr>
          <p:cNvPr id="14" name="Conector recto de flecha 13">
            <a:extLst>
              <a:ext uri="{FF2B5EF4-FFF2-40B4-BE49-F238E27FC236}">
                <a16:creationId xmlns:a16="http://schemas.microsoft.com/office/drawing/2014/main" id="{DE1412C6-D1FB-4B2C-A04E-B450500FC37B}"/>
              </a:ext>
            </a:extLst>
          </p:cNvPr>
          <p:cNvCxnSpPr>
            <a:cxnSpLocks/>
            <a:endCxn id="8" idx="1"/>
          </p:cNvCxnSpPr>
          <p:nvPr/>
        </p:nvCxnSpPr>
        <p:spPr>
          <a:xfrm>
            <a:off x="3543300" y="5619424"/>
            <a:ext cx="349555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9821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normAutofit fontScale="90000"/>
          </a:bodyPr>
          <a:lstStyle/>
          <a:p>
            <a:r>
              <a:rPr lang="en-US" dirty="0" err="1"/>
              <a:t>Registro</a:t>
            </a:r>
            <a:r>
              <a:rPr lang="en-US" dirty="0"/>
              <a:t> de </a:t>
            </a:r>
            <a:r>
              <a:rPr lang="en-US" dirty="0" err="1"/>
              <a:t>componente</a:t>
            </a:r>
            <a:r>
              <a:rPr lang="en-US" dirty="0"/>
              <a:t> </a:t>
            </a:r>
            <a:r>
              <a:rPr lang="en-US" dirty="0" err="1"/>
              <a:t>en</a:t>
            </a:r>
            <a:r>
              <a:rPr lang="en-US" dirty="0"/>
              <a:t> </a:t>
            </a:r>
            <a:r>
              <a:rPr lang="en-US" dirty="0" err="1"/>
              <a:t>módulo</a:t>
            </a:r>
            <a:endParaRPr lang="en-US" dirty="0"/>
          </a:p>
        </p:txBody>
      </p:sp>
      <p:pic>
        <p:nvPicPr>
          <p:cNvPr id="3" name="Imagen 2">
            <a:extLst>
              <a:ext uri="{FF2B5EF4-FFF2-40B4-BE49-F238E27FC236}">
                <a16:creationId xmlns:a16="http://schemas.microsoft.com/office/drawing/2014/main" id="{56FC90EA-1B5A-4BC2-9584-B3BC7FAF7F10}"/>
              </a:ext>
            </a:extLst>
          </p:cNvPr>
          <p:cNvPicPr>
            <a:picLocks noChangeAspect="1"/>
          </p:cNvPicPr>
          <p:nvPr/>
        </p:nvPicPr>
        <p:blipFill>
          <a:blip r:embed="rId2"/>
          <a:stretch>
            <a:fillRect/>
          </a:stretch>
        </p:blipFill>
        <p:spPr>
          <a:xfrm>
            <a:off x="1376362" y="1504950"/>
            <a:ext cx="7610475" cy="3009900"/>
          </a:xfrm>
          <a:prstGeom prst="rect">
            <a:avLst/>
          </a:prstGeom>
        </p:spPr>
      </p:pic>
    </p:spTree>
    <p:extLst>
      <p:ext uri="{BB962C8B-B14F-4D97-AF65-F5344CB8AC3E}">
        <p14:creationId xmlns:p14="http://schemas.microsoft.com/office/powerpoint/2010/main" val="136106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lstStyle/>
          <a:p>
            <a:r>
              <a:rPr lang="en-US" dirty="0" err="1"/>
              <a:t>creador</a:t>
            </a:r>
            <a:endParaRPr lang="en-US" dirty="0"/>
          </a:p>
        </p:txBody>
      </p:sp>
      <p:pic>
        <p:nvPicPr>
          <p:cNvPr id="5" name="Content Placeholder 4" descr="A person posing for the camera&#10;&#10;Description automatically generated">
            <a:extLst>
              <a:ext uri="{FF2B5EF4-FFF2-40B4-BE49-F238E27FC236}">
                <a16:creationId xmlns:a16="http://schemas.microsoft.com/office/drawing/2014/main" id="{157671CA-48B6-43EC-B90D-99A43A8E43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1678" y="1638273"/>
            <a:ext cx="6681720" cy="5016527"/>
          </a:xfrm>
        </p:spPr>
      </p:pic>
      <p:sp>
        <p:nvSpPr>
          <p:cNvPr id="9" name="Rectangle 8">
            <a:extLst>
              <a:ext uri="{FF2B5EF4-FFF2-40B4-BE49-F238E27FC236}">
                <a16:creationId xmlns:a16="http://schemas.microsoft.com/office/drawing/2014/main" id="{CB5B53D7-74E2-4F1B-8E36-8FEC0855C2FB}"/>
              </a:ext>
            </a:extLst>
          </p:cNvPr>
          <p:cNvSpPr/>
          <p:nvPr/>
        </p:nvSpPr>
        <p:spPr>
          <a:xfrm>
            <a:off x="8112978" y="1627703"/>
            <a:ext cx="3137442" cy="5047536"/>
          </a:xfrm>
          <a:prstGeom prst="rect">
            <a:avLst/>
          </a:prstGeom>
        </p:spPr>
        <p:txBody>
          <a:bodyPr wrap="square">
            <a:spAutoFit/>
          </a:bodyPr>
          <a:lstStyle/>
          <a:p>
            <a:r>
              <a:rPr lang="es-ES" sz="2300" dirty="0" err="1"/>
              <a:t>AngularJS</a:t>
            </a:r>
            <a:r>
              <a:rPr lang="es-ES" sz="2300" dirty="0"/>
              <a:t> comenzó a ser desarrollado en 2009 por </a:t>
            </a:r>
            <a:r>
              <a:rPr lang="es-ES" sz="2300" dirty="0" err="1"/>
              <a:t>Miško</a:t>
            </a:r>
            <a:r>
              <a:rPr lang="es-ES" sz="2300" dirty="0"/>
              <a:t> </a:t>
            </a:r>
            <a:r>
              <a:rPr lang="es-ES" sz="2300" dirty="0" err="1"/>
              <a:t>Hevery</a:t>
            </a:r>
            <a:r>
              <a:rPr lang="es-ES" sz="2300" dirty="0"/>
              <a:t>. Originalmente era un servicio de almacenamiento online de archivos JSON donde el cobro dependía del peso en megabytes de cada archivo.  Tiempo después abandonó el proyecto y re lanzó angular como un proyecto open-</a:t>
            </a:r>
            <a:r>
              <a:rPr lang="es-ES" sz="2300" dirty="0" err="1"/>
              <a:t>source</a:t>
            </a:r>
            <a:r>
              <a:rPr lang="es-ES" sz="2300" dirty="0"/>
              <a:t>.</a:t>
            </a:r>
            <a:endParaRPr lang="en-US" sz="2300" dirty="0"/>
          </a:p>
        </p:txBody>
      </p:sp>
    </p:spTree>
    <p:extLst>
      <p:ext uri="{BB962C8B-B14F-4D97-AF65-F5344CB8AC3E}">
        <p14:creationId xmlns:p14="http://schemas.microsoft.com/office/powerpoint/2010/main" val="40064783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normAutofit/>
          </a:bodyPr>
          <a:lstStyle/>
          <a:p>
            <a:r>
              <a:rPr lang="en-US" dirty="0" err="1"/>
              <a:t>Plantillas</a:t>
            </a:r>
            <a:r>
              <a:rPr lang="en-US" dirty="0"/>
              <a:t> y vistas</a:t>
            </a:r>
          </a:p>
        </p:txBody>
      </p:sp>
      <p:pic>
        <p:nvPicPr>
          <p:cNvPr id="5" name="Imagen 4" descr="Imagen que contiene texto&#10;&#10;Descripción generada automáticamente">
            <a:extLst>
              <a:ext uri="{FF2B5EF4-FFF2-40B4-BE49-F238E27FC236}">
                <a16:creationId xmlns:a16="http://schemas.microsoft.com/office/drawing/2014/main" id="{4EA5B1F0-E185-4E96-AD25-CEE2B07F1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0900" y="3231109"/>
            <a:ext cx="4473418" cy="3444531"/>
          </a:xfrm>
          <a:prstGeom prst="rect">
            <a:avLst/>
          </a:prstGeom>
        </p:spPr>
      </p:pic>
      <p:pic>
        <p:nvPicPr>
          <p:cNvPr id="7" name="Imagen 6" descr="Imagen que contiene reloj&#10;&#10;Descripción generada automáticamente">
            <a:extLst>
              <a:ext uri="{FF2B5EF4-FFF2-40B4-BE49-F238E27FC236}">
                <a16:creationId xmlns:a16="http://schemas.microsoft.com/office/drawing/2014/main" id="{0417BB81-1A6D-4D66-8DBD-7ACEBA9F2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678" y="3429000"/>
            <a:ext cx="3520347" cy="2006598"/>
          </a:xfrm>
          <a:prstGeom prst="rect">
            <a:avLst/>
          </a:prstGeom>
        </p:spPr>
      </p:pic>
      <p:sp>
        <p:nvSpPr>
          <p:cNvPr id="9" name="Rectángulo 8">
            <a:extLst>
              <a:ext uri="{FF2B5EF4-FFF2-40B4-BE49-F238E27FC236}">
                <a16:creationId xmlns:a16="http://schemas.microsoft.com/office/drawing/2014/main" id="{7040AC4A-7198-48B8-8EB6-3CE19B22E7C8}"/>
              </a:ext>
            </a:extLst>
          </p:cNvPr>
          <p:cNvSpPr/>
          <p:nvPr/>
        </p:nvSpPr>
        <p:spPr>
          <a:xfrm>
            <a:off x="1146903" y="1306505"/>
            <a:ext cx="10635522" cy="2031325"/>
          </a:xfrm>
          <a:prstGeom prst="rect">
            <a:avLst/>
          </a:prstGeom>
        </p:spPr>
        <p:txBody>
          <a:bodyPr wrap="square">
            <a:spAutoFit/>
          </a:bodyPr>
          <a:lstStyle/>
          <a:p>
            <a:r>
              <a:rPr lang="es-419" dirty="0"/>
              <a:t>Defina la vista de un componente con su plantilla complementaria. Una plantilla es una forma de HTML que le dice a Angular cómo representar el componente.</a:t>
            </a:r>
          </a:p>
          <a:p>
            <a:endParaRPr lang="es-419" dirty="0"/>
          </a:p>
          <a:p>
            <a:r>
              <a:rPr lang="es-419" dirty="0"/>
              <a:t>Las vistas generalmente se organizan jerárquicamente, lo que le permite modificar o mostrar y ocultar secciones o páginas de IU completas como una unidad. La plantilla asociada inmediatamente con un componente define la vista de host de ese componente. El componente también puede definir una jerarquía de vistas, que contiene vistas incrustadas, alojadas por otros componentes.</a:t>
            </a:r>
          </a:p>
        </p:txBody>
      </p:sp>
      <p:sp>
        <p:nvSpPr>
          <p:cNvPr id="4" name="Rectángulo 3">
            <a:extLst>
              <a:ext uri="{FF2B5EF4-FFF2-40B4-BE49-F238E27FC236}">
                <a16:creationId xmlns:a16="http://schemas.microsoft.com/office/drawing/2014/main" id="{2B89DC0B-1998-4117-8B92-636F273947A5}"/>
              </a:ext>
            </a:extLst>
          </p:cNvPr>
          <p:cNvSpPr/>
          <p:nvPr/>
        </p:nvSpPr>
        <p:spPr>
          <a:xfrm>
            <a:off x="1146903" y="5657671"/>
            <a:ext cx="6053997" cy="1200329"/>
          </a:xfrm>
          <a:prstGeom prst="rect">
            <a:avLst/>
          </a:prstGeom>
        </p:spPr>
        <p:txBody>
          <a:bodyPr wrap="square">
            <a:spAutoFit/>
          </a:bodyPr>
          <a:lstStyle/>
          <a:p>
            <a:r>
              <a:rPr lang="es-419" dirty="0"/>
              <a:t>Una jerarquía de vistas puede incluir vistas de componentes en el mismo </a:t>
            </a:r>
            <a:r>
              <a:rPr lang="es-419" dirty="0" err="1"/>
              <a:t>NgModule</a:t>
            </a:r>
            <a:r>
              <a:rPr lang="es-419" dirty="0"/>
              <a:t>, pero también puede (y a menudo lo hace) incluir vistas de componentes que están definidos en diferentes </a:t>
            </a:r>
            <a:r>
              <a:rPr lang="es-419" dirty="0" err="1"/>
              <a:t>NgModules</a:t>
            </a:r>
            <a:r>
              <a:rPr lang="es-419" dirty="0"/>
              <a:t>.</a:t>
            </a:r>
          </a:p>
        </p:txBody>
      </p:sp>
    </p:spTree>
    <p:extLst>
      <p:ext uri="{BB962C8B-B14F-4D97-AF65-F5344CB8AC3E}">
        <p14:creationId xmlns:p14="http://schemas.microsoft.com/office/powerpoint/2010/main" val="13473114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normAutofit/>
          </a:bodyPr>
          <a:lstStyle/>
          <a:p>
            <a:r>
              <a:rPr lang="en-US" dirty="0" err="1"/>
              <a:t>Sintaxis</a:t>
            </a:r>
            <a:r>
              <a:rPr lang="en-US" dirty="0"/>
              <a:t> de </a:t>
            </a:r>
            <a:r>
              <a:rPr lang="en-US" dirty="0" err="1"/>
              <a:t>plantilla</a:t>
            </a:r>
            <a:r>
              <a:rPr lang="en-US" dirty="0"/>
              <a:t> (template)</a:t>
            </a:r>
          </a:p>
        </p:txBody>
      </p:sp>
      <p:pic>
        <p:nvPicPr>
          <p:cNvPr id="5" name="Imagen 4">
            <a:extLst>
              <a:ext uri="{FF2B5EF4-FFF2-40B4-BE49-F238E27FC236}">
                <a16:creationId xmlns:a16="http://schemas.microsoft.com/office/drawing/2014/main" id="{EA6C7EE5-150C-45DB-8EA8-DDB0F34D66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678" y="1685727"/>
            <a:ext cx="4703802" cy="4383089"/>
          </a:xfrm>
          <a:prstGeom prst="rect">
            <a:avLst/>
          </a:prstGeom>
        </p:spPr>
      </p:pic>
      <p:sp>
        <p:nvSpPr>
          <p:cNvPr id="6" name="Rectángulo 5">
            <a:extLst>
              <a:ext uri="{FF2B5EF4-FFF2-40B4-BE49-F238E27FC236}">
                <a16:creationId xmlns:a16="http://schemas.microsoft.com/office/drawing/2014/main" id="{156EDAB6-A0DC-4363-87AA-615E893F8AD7}"/>
              </a:ext>
            </a:extLst>
          </p:cNvPr>
          <p:cNvSpPr/>
          <p:nvPr/>
        </p:nvSpPr>
        <p:spPr>
          <a:xfrm>
            <a:off x="6236522" y="1685727"/>
            <a:ext cx="5665076" cy="4708981"/>
          </a:xfrm>
          <a:prstGeom prst="rect">
            <a:avLst/>
          </a:prstGeom>
        </p:spPr>
        <p:txBody>
          <a:bodyPr wrap="square">
            <a:spAutoFit/>
          </a:bodyPr>
          <a:lstStyle/>
          <a:p>
            <a:pPr marL="342900" indent="-342900">
              <a:buFont typeface="Wingdings" panose="05000000000000000000" pitchFamily="2" charset="2"/>
              <a:buChar char="Ø"/>
            </a:pPr>
            <a:r>
              <a:rPr lang="es-419" sz="2000" dirty="0"/>
              <a:t>La interpolación {{</a:t>
            </a:r>
            <a:r>
              <a:rPr lang="es-419" sz="2000" dirty="0" err="1"/>
              <a:t>nombrePropiedad</a:t>
            </a:r>
            <a:r>
              <a:rPr lang="es-419" sz="2000" dirty="0"/>
              <a:t>}}  muestra el valor de una propiedad del componente.</a:t>
            </a:r>
          </a:p>
          <a:p>
            <a:pPr marL="342900" indent="-342900">
              <a:buFont typeface="Wingdings" panose="05000000000000000000" pitchFamily="2" charset="2"/>
              <a:buChar char="Ø"/>
            </a:pPr>
            <a:endParaRPr lang="es-419" sz="2000" dirty="0"/>
          </a:p>
          <a:p>
            <a:pPr marL="342900" indent="-342900">
              <a:buFont typeface="Wingdings" panose="05000000000000000000" pitchFamily="2" charset="2"/>
              <a:buChar char="Ø"/>
            </a:pPr>
            <a:r>
              <a:rPr lang="es-419" sz="2000" dirty="0"/>
              <a:t>El enlace de propiedad [</a:t>
            </a:r>
            <a:r>
              <a:rPr lang="es-419" sz="2000" dirty="0" err="1"/>
              <a:t>nombrePropiedad</a:t>
            </a:r>
            <a:r>
              <a:rPr lang="es-419" sz="2000" dirty="0"/>
              <a:t>] pasa el valor especificado en la expresión a la propiedad declarada en el componente.</a:t>
            </a:r>
          </a:p>
          <a:p>
            <a:pPr marL="342900" indent="-342900">
              <a:buFont typeface="Wingdings" panose="05000000000000000000" pitchFamily="2" charset="2"/>
              <a:buChar char="Ø"/>
            </a:pPr>
            <a:endParaRPr lang="es-419" sz="2000" dirty="0"/>
          </a:p>
          <a:p>
            <a:pPr marL="342900" indent="-342900">
              <a:buFont typeface="Wingdings" panose="05000000000000000000" pitchFamily="2" charset="2"/>
              <a:buChar char="Ø"/>
            </a:pPr>
            <a:r>
              <a:rPr lang="es-419" sz="2000" dirty="0"/>
              <a:t>El enlace de evento (</a:t>
            </a:r>
            <a:r>
              <a:rPr lang="es-419" sz="2000" dirty="0" err="1"/>
              <a:t>nombreEvento</a:t>
            </a:r>
            <a:r>
              <a:rPr lang="es-419" sz="2000" dirty="0"/>
              <a:t>)  llama al método especificado cuando ocurre el evento.</a:t>
            </a:r>
          </a:p>
          <a:p>
            <a:pPr marL="342900" indent="-342900">
              <a:buFont typeface="Wingdings" panose="05000000000000000000" pitchFamily="2" charset="2"/>
              <a:buChar char="Ø"/>
            </a:pPr>
            <a:endParaRPr lang="es-419" sz="2000" dirty="0"/>
          </a:p>
          <a:p>
            <a:pPr marL="342900" indent="-342900">
              <a:buFont typeface="Wingdings" panose="05000000000000000000" pitchFamily="2" charset="2"/>
              <a:buChar char="Ø"/>
            </a:pPr>
            <a:r>
              <a:rPr lang="es-419" sz="2000" dirty="0"/>
              <a:t>El enlace de datos bidireccional [(</a:t>
            </a:r>
            <a:r>
              <a:rPr lang="es-419" sz="2000" dirty="0" err="1"/>
              <a:t>ngModel</a:t>
            </a:r>
            <a:r>
              <a:rPr lang="es-419" sz="2000" dirty="0"/>
              <a:t>)]=“</a:t>
            </a:r>
            <a:r>
              <a:rPr lang="es-419" sz="2000" dirty="0" err="1"/>
              <a:t>nombrePropiedad</a:t>
            </a:r>
            <a:r>
              <a:rPr lang="es-419" sz="2000" dirty="0"/>
              <a:t>” (más usado en formularios basados en plantillas) combina el enlace de propiedad y evento en una sola notación.</a:t>
            </a:r>
          </a:p>
        </p:txBody>
      </p:sp>
    </p:spTree>
    <p:extLst>
      <p:ext uri="{BB962C8B-B14F-4D97-AF65-F5344CB8AC3E}">
        <p14:creationId xmlns:p14="http://schemas.microsoft.com/office/powerpoint/2010/main" val="329382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normAutofit/>
          </a:bodyPr>
          <a:lstStyle/>
          <a:p>
            <a:r>
              <a:rPr lang="en-US" dirty="0" err="1"/>
              <a:t>Sintaxis</a:t>
            </a:r>
            <a:r>
              <a:rPr lang="en-US" dirty="0"/>
              <a:t> de </a:t>
            </a:r>
            <a:r>
              <a:rPr lang="en-US" dirty="0" err="1"/>
              <a:t>plantilla</a:t>
            </a:r>
            <a:r>
              <a:rPr lang="en-US" dirty="0"/>
              <a:t> (template)</a:t>
            </a:r>
          </a:p>
        </p:txBody>
      </p:sp>
      <p:pic>
        <p:nvPicPr>
          <p:cNvPr id="3" name="Imagen 2">
            <a:extLst>
              <a:ext uri="{FF2B5EF4-FFF2-40B4-BE49-F238E27FC236}">
                <a16:creationId xmlns:a16="http://schemas.microsoft.com/office/drawing/2014/main" id="{4E166940-E53C-422B-AE08-D472790A0C89}"/>
              </a:ext>
            </a:extLst>
          </p:cNvPr>
          <p:cNvPicPr>
            <a:picLocks noChangeAspect="1"/>
          </p:cNvPicPr>
          <p:nvPr/>
        </p:nvPicPr>
        <p:blipFill>
          <a:blip r:embed="rId2"/>
          <a:stretch>
            <a:fillRect/>
          </a:stretch>
        </p:blipFill>
        <p:spPr>
          <a:xfrm>
            <a:off x="1251678" y="1383259"/>
            <a:ext cx="6933529" cy="5255665"/>
          </a:xfrm>
          <a:prstGeom prst="rect">
            <a:avLst/>
          </a:prstGeom>
        </p:spPr>
      </p:pic>
    </p:spTree>
    <p:extLst>
      <p:ext uri="{BB962C8B-B14F-4D97-AF65-F5344CB8AC3E}">
        <p14:creationId xmlns:p14="http://schemas.microsoft.com/office/powerpoint/2010/main" val="2591268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normAutofit/>
          </a:bodyPr>
          <a:lstStyle/>
          <a:p>
            <a:r>
              <a:rPr lang="en-US" dirty="0" err="1"/>
              <a:t>Sintaxis</a:t>
            </a:r>
            <a:r>
              <a:rPr lang="en-US" dirty="0"/>
              <a:t> de </a:t>
            </a:r>
            <a:r>
              <a:rPr lang="en-US" dirty="0" err="1"/>
              <a:t>plantilla</a:t>
            </a:r>
            <a:r>
              <a:rPr lang="en-US" dirty="0"/>
              <a:t> (template)</a:t>
            </a:r>
          </a:p>
        </p:txBody>
      </p:sp>
      <p:pic>
        <p:nvPicPr>
          <p:cNvPr id="7" name="Imagen 6">
            <a:extLst>
              <a:ext uri="{FF2B5EF4-FFF2-40B4-BE49-F238E27FC236}">
                <a16:creationId xmlns:a16="http://schemas.microsoft.com/office/drawing/2014/main" id="{20192A87-7E52-4170-800A-CA69AA7C0C58}"/>
              </a:ext>
            </a:extLst>
          </p:cNvPr>
          <p:cNvPicPr>
            <a:picLocks noChangeAspect="1"/>
          </p:cNvPicPr>
          <p:nvPr/>
        </p:nvPicPr>
        <p:blipFill>
          <a:blip r:embed="rId2"/>
          <a:stretch>
            <a:fillRect/>
          </a:stretch>
        </p:blipFill>
        <p:spPr>
          <a:xfrm>
            <a:off x="1251678" y="1138767"/>
            <a:ext cx="8215396" cy="5681133"/>
          </a:xfrm>
          <a:prstGeom prst="rect">
            <a:avLst/>
          </a:prstGeom>
        </p:spPr>
      </p:pic>
    </p:spTree>
    <p:extLst>
      <p:ext uri="{BB962C8B-B14F-4D97-AF65-F5344CB8AC3E}">
        <p14:creationId xmlns:p14="http://schemas.microsoft.com/office/powerpoint/2010/main" val="35811310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normAutofit/>
          </a:bodyPr>
          <a:lstStyle/>
          <a:p>
            <a:r>
              <a:rPr lang="en-US" dirty="0" err="1"/>
              <a:t>Sintaxis</a:t>
            </a:r>
            <a:r>
              <a:rPr lang="en-US" dirty="0"/>
              <a:t> de </a:t>
            </a:r>
            <a:r>
              <a:rPr lang="en-US" dirty="0" err="1"/>
              <a:t>plantilla</a:t>
            </a:r>
            <a:r>
              <a:rPr lang="en-US" dirty="0"/>
              <a:t> (template)</a:t>
            </a:r>
          </a:p>
        </p:txBody>
      </p:sp>
      <p:pic>
        <p:nvPicPr>
          <p:cNvPr id="4" name="Imagen 3">
            <a:extLst>
              <a:ext uri="{FF2B5EF4-FFF2-40B4-BE49-F238E27FC236}">
                <a16:creationId xmlns:a16="http://schemas.microsoft.com/office/drawing/2014/main" id="{452F068A-9D1F-4CEE-83E9-7E53FA507090}"/>
              </a:ext>
            </a:extLst>
          </p:cNvPr>
          <p:cNvPicPr>
            <a:picLocks noChangeAspect="1"/>
          </p:cNvPicPr>
          <p:nvPr/>
        </p:nvPicPr>
        <p:blipFill>
          <a:blip r:embed="rId2"/>
          <a:stretch>
            <a:fillRect/>
          </a:stretch>
        </p:blipFill>
        <p:spPr>
          <a:xfrm>
            <a:off x="1251678" y="1386417"/>
            <a:ext cx="7568577" cy="5385658"/>
          </a:xfrm>
          <a:prstGeom prst="rect">
            <a:avLst/>
          </a:prstGeom>
        </p:spPr>
      </p:pic>
      <p:pic>
        <p:nvPicPr>
          <p:cNvPr id="6" name="Imagen 5" descr="Imagen que contiene alimentos&#10;&#10;Descripción generada automáticamente">
            <a:extLst>
              <a:ext uri="{FF2B5EF4-FFF2-40B4-BE49-F238E27FC236}">
                <a16:creationId xmlns:a16="http://schemas.microsoft.com/office/drawing/2014/main" id="{BD82FDDA-216B-4E40-BAE0-10F812276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5023" y="1386417"/>
            <a:ext cx="4546032" cy="2171428"/>
          </a:xfrm>
          <a:prstGeom prst="rect">
            <a:avLst/>
          </a:prstGeom>
        </p:spPr>
      </p:pic>
    </p:spTree>
    <p:extLst>
      <p:ext uri="{BB962C8B-B14F-4D97-AF65-F5344CB8AC3E}">
        <p14:creationId xmlns:p14="http://schemas.microsoft.com/office/powerpoint/2010/main" val="42031012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normAutofit/>
          </a:bodyPr>
          <a:lstStyle/>
          <a:p>
            <a:r>
              <a:rPr lang="en-US" dirty="0" err="1"/>
              <a:t>Sintaxis</a:t>
            </a:r>
            <a:r>
              <a:rPr lang="en-US" dirty="0"/>
              <a:t> de </a:t>
            </a:r>
            <a:r>
              <a:rPr lang="en-US" dirty="0" err="1"/>
              <a:t>plantilla</a:t>
            </a:r>
            <a:r>
              <a:rPr lang="en-US" dirty="0"/>
              <a:t> (template)</a:t>
            </a:r>
          </a:p>
        </p:txBody>
      </p:sp>
      <p:sp>
        <p:nvSpPr>
          <p:cNvPr id="3" name="Rectángulo 2">
            <a:extLst>
              <a:ext uri="{FF2B5EF4-FFF2-40B4-BE49-F238E27FC236}">
                <a16:creationId xmlns:a16="http://schemas.microsoft.com/office/drawing/2014/main" id="{31D7362C-A0A0-46B4-A1F0-8AE51A9D5620}"/>
              </a:ext>
            </a:extLst>
          </p:cNvPr>
          <p:cNvSpPr/>
          <p:nvPr/>
        </p:nvSpPr>
        <p:spPr>
          <a:xfrm>
            <a:off x="1390650" y="1279595"/>
            <a:ext cx="9677400" cy="5324535"/>
          </a:xfrm>
          <a:prstGeom prst="rect">
            <a:avLst/>
          </a:prstGeom>
        </p:spPr>
        <p:txBody>
          <a:bodyPr wrap="square">
            <a:spAutoFit/>
          </a:bodyPr>
          <a:lstStyle/>
          <a:p>
            <a:r>
              <a:rPr lang="es-419" sz="2000" dirty="0"/>
              <a:t>Las tuberías angulares le permiten declarar transformaciones de valor de visualización en su plantilla HTML. Una clase con el decorador @Pipe define una función que transforma los valores de entrada en valores de salida para mostrar en una vista.</a:t>
            </a:r>
          </a:p>
          <a:p>
            <a:endParaRPr lang="es-419" sz="2000" dirty="0"/>
          </a:p>
          <a:p>
            <a:r>
              <a:rPr lang="es-419" sz="2000" dirty="0"/>
              <a:t>Angular define varias tuberías, como la tubería de fecha y la tubería de moneda; Para obtener una lista completa, consulte la lista API de tuberías. También puede definir nuevas tuberías.</a:t>
            </a:r>
          </a:p>
          <a:p>
            <a:endParaRPr lang="es-419" sz="2000" dirty="0"/>
          </a:p>
          <a:p>
            <a:r>
              <a:rPr lang="es-419" sz="2000" dirty="0"/>
              <a:t>Para especificar una transformación de valor en una plantilla HTML, use el operador de canalización (|).</a:t>
            </a:r>
          </a:p>
          <a:p>
            <a:endParaRPr lang="es-419" sz="2000" dirty="0"/>
          </a:p>
          <a:p>
            <a:r>
              <a:rPr lang="es-419" sz="2000" dirty="0"/>
              <a:t>{{</a:t>
            </a:r>
            <a:r>
              <a:rPr lang="es-419" sz="2000" dirty="0" err="1"/>
              <a:t>valor_interpolado</a:t>
            </a:r>
            <a:r>
              <a:rPr lang="es-419" sz="2000" dirty="0"/>
              <a:t> | </a:t>
            </a:r>
            <a:r>
              <a:rPr lang="es-419" sz="2000" dirty="0" err="1"/>
              <a:t>pipe_name</a:t>
            </a:r>
            <a:r>
              <a:rPr lang="es-419" sz="2000" dirty="0"/>
              <a:t>}}</a:t>
            </a:r>
          </a:p>
          <a:p>
            <a:endParaRPr lang="es-419" sz="2000" dirty="0"/>
          </a:p>
          <a:p>
            <a:r>
              <a:rPr lang="es-419" sz="2000" dirty="0"/>
              <a:t>Puede encadenar tuberías, enviando la salida de una función de tubería para que sea transformada por otra función de tubería. Una tubería también puede tomar argumentos que controlan cómo realiza su transformación. Por ejemplo, puede pasar el formato deseado a la tubería de fecha.</a:t>
            </a:r>
          </a:p>
        </p:txBody>
      </p:sp>
    </p:spTree>
    <p:extLst>
      <p:ext uri="{BB962C8B-B14F-4D97-AF65-F5344CB8AC3E}">
        <p14:creationId xmlns:p14="http://schemas.microsoft.com/office/powerpoint/2010/main" val="32428733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normAutofit/>
          </a:bodyPr>
          <a:lstStyle/>
          <a:p>
            <a:r>
              <a:rPr lang="en-US" dirty="0" err="1"/>
              <a:t>Sintaxis</a:t>
            </a:r>
            <a:r>
              <a:rPr lang="en-US" dirty="0"/>
              <a:t> de </a:t>
            </a:r>
            <a:r>
              <a:rPr lang="en-US" dirty="0" err="1"/>
              <a:t>plantilla</a:t>
            </a:r>
            <a:r>
              <a:rPr lang="en-US" dirty="0"/>
              <a:t> (template)</a:t>
            </a:r>
          </a:p>
        </p:txBody>
      </p:sp>
      <p:sp>
        <p:nvSpPr>
          <p:cNvPr id="4" name="Rectángulo 3">
            <a:extLst>
              <a:ext uri="{FF2B5EF4-FFF2-40B4-BE49-F238E27FC236}">
                <a16:creationId xmlns:a16="http://schemas.microsoft.com/office/drawing/2014/main" id="{9AA68C95-540D-4B73-B04D-37DCF18800AF}"/>
              </a:ext>
            </a:extLst>
          </p:cNvPr>
          <p:cNvSpPr/>
          <p:nvPr/>
        </p:nvSpPr>
        <p:spPr>
          <a:xfrm>
            <a:off x="952500" y="1182159"/>
            <a:ext cx="11010900" cy="5632311"/>
          </a:xfrm>
          <a:prstGeom prst="rect">
            <a:avLst/>
          </a:prstGeom>
        </p:spPr>
        <p:txBody>
          <a:bodyPr wrap="square">
            <a:spAutoFit/>
          </a:bodyPr>
          <a:lstStyle/>
          <a:p>
            <a:r>
              <a:rPr lang="es-419" sz="2000" dirty="0"/>
              <a:t>Las plantillas angulares son dinámicas. Cuando Angular los procesa, transforma el DOM de acuerdo con las instrucciones dadas por las directivas. Una directiva es una clase con un decorador @</a:t>
            </a:r>
            <a:r>
              <a:rPr lang="es-419" sz="2000" dirty="0" err="1"/>
              <a:t>Directive</a:t>
            </a:r>
            <a:r>
              <a:rPr lang="es-419" sz="2000" dirty="0"/>
              <a:t> ().</a:t>
            </a:r>
          </a:p>
          <a:p>
            <a:endParaRPr lang="es-419" sz="2000" dirty="0"/>
          </a:p>
          <a:p>
            <a:r>
              <a:rPr lang="es-419" sz="2000" dirty="0"/>
              <a:t>Un componente es técnicamente una directiva. Sin embargo, los componentes son tan distintivos y centrales para las aplicaciones de Angular que Angular define el decorador @</a:t>
            </a:r>
            <a:r>
              <a:rPr lang="es-419" sz="2000" dirty="0" err="1"/>
              <a:t>Component</a:t>
            </a:r>
            <a:r>
              <a:rPr lang="es-419" sz="2000" dirty="0"/>
              <a:t> (), que extiende el decorador @</a:t>
            </a:r>
            <a:r>
              <a:rPr lang="es-419" sz="2000" dirty="0" err="1"/>
              <a:t>Directive</a:t>
            </a:r>
            <a:r>
              <a:rPr lang="es-419" sz="2000" dirty="0"/>
              <a:t> () con características orientadas a plantillas.</a:t>
            </a:r>
          </a:p>
          <a:p>
            <a:endParaRPr lang="es-419" sz="2000" dirty="0"/>
          </a:p>
          <a:p>
            <a:r>
              <a:rPr lang="es-419" sz="2000" dirty="0"/>
              <a:t>Además de los componentes, hay otros dos tipos de directivas: estructurales y de atributo. Angular define una serie de directivas de ambos tipos, y puede definir las suyas utilizando el decorador @</a:t>
            </a:r>
            <a:r>
              <a:rPr lang="es-419" sz="2000" dirty="0" err="1"/>
              <a:t>Directive</a:t>
            </a:r>
            <a:r>
              <a:rPr lang="es-419" sz="2000" dirty="0"/>
              <a:t> ().</a:t>
            </a:r>
          </a:p>
          <a:p>
            <a:endParaRPr lang="es-419" sz="2000" dirty="0"/>
          </a:p>
          <a:p>
            <a:r>
              <a:rPr lang="es-419" sz="2000" dirty="0"/>
              <a:t>Al igual que para los componentes, los metadatos de una directiva asocian la clase decorada con un elemento selector que se usa para insertarlo en HTML. En las plantillas, las directivas generalmente aparecen dentro de una etiqueta de elemento como atributos, ya sea por nombre o como destino de una asignación o un enlace.</a:t>
            </a:r>
          </a:p>
          <a:p>
            <a:r>
              <a:rPr lang="es-419" sz="2000" dirty="0"/>
              <a:t>Directivas estructurales</a:t>
            </a:r>
          </a:p>
          <a:p>
            <a:r>
              <a:rPr lang="es-419" sz="2000" dirty="0"/>
              <a:t>Las directivas estructurales alteran el diseño al agregar, eliminar y reemplazar elementos en el DOM. La plantilla de ejemplo utiliza dos directivas estructurales integradas para agregar lógica de aplicación a cómo se representa la vista.</a:t>
            </a:r>
          </a:p>
        </p:txBody>
      </p:sp>
    </p:spTree>
    <p:extLst>
      <p:ext uri="{BB962C8B-B14F-4D97-AF65-F5344CB8AC3E}">
        <p14:creationId xmlns:p14="http://schemas.microsoft.com/office/powerpoint/2010/main" val="10180458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normAutofit/>
          </a:bodyPr>
          <a:lstStyle/>
          <a:p>
            <a:r>
              <a:rPr lang="en-US" dirty="0" err="1"/>
              <a:t>Sintaxis</a:t>
            </a:r>
            <a:r>
              <a:rPr lang="en-US" dirty="0"/>
              <a:t> de </a:t>
            </a:r>
            <a:r>
              <a:rPr lang="en-US" dirty="0" err="1"/>
              <a:t>plantilla</a:t>
            </a:r>
            <a:r>
              <a:rPr lang="en-US" dirty="0"/>
              <a:t> (template)</a:t>
            </a:r>
          </a:p>
        </p:txBody>
      </p:sp>
      <p:sp>
        <p:nvSpPr>
          <p:cNvPr id="5" name="Rectángulo 4">
            <a:extLst>
              <a:ext uri="{FF2B5EF4-FFF2-40B4-BE49-F238E27FC236}">
                <a16:creationId xmlns:a16="http://schemas.microsoft.com/office/drawing/2014/main" id="{629FA60B-995D-49ED-AD7A-87FC83235A9B}"/>
              </a:ext>
            </a:extLst>
          </p:cNvPr>
          <p:cNvSpPr/>
          <p:nvPr/>
        </p:nvSpPr>
        <p:spPr>
          <a:xfrm>
            <a:off x="1251677" y="1430715"/>
            <a:ext cx="10625997" cy="3170099"/>
          </a:xfrm>
          <a:prstGeom prst="rect">
            <a:avLst/>
          </a:prstGeom>
        </p:spPr>
        <p:txBody>
          <a:bodyPr wrap="square">
            <a:spAutoFit/>
          </a:bodyPr>
          <a:lstStyle/>
          <a:p>
            <a:r>
              <a:rPr lang="es-419" sz="2000" dirty="0"/>
              <a:t>Directivas de atributos</a:t>
            </a:r>
          </a:p>
          <a:p>
            <a:endParaRPr lang="es-419" sz="2000" dirty="0"/>
          </a:p>
          <a:p>
            <a:r>
              <a:rPr lang="es-419" sz="2000" dirty="0"/>
              <a:t>Las directivas de atributos alteran la apariencia o el comportamiento de un elemento existente. En las plantillas se ven como atributos HTML normales, de ahí el nombre.</a:t>
            </a:r>
          </a:p>
          <a:p>
            <a:endParaRPr lang="es-419" sz="2000" dirty="0"/>
          </a:p>
          <a:p>
            <a:r>
              <a:rPr lang="es-419" sz="2000" dirty="0"/>
              <a:t>Directivas estructurales</a:t>
            </a:r>
          </a:p>
          <a:p>
            <a:endParaRPr lang="es-419" sz="2000" dirty="0"/>
          </a:p>
          <a:p>
            <a:r>
              <a:rPr lang="es-419" sz="2000" dirty="0"/>
              <a:t>La directiva </a:t>
            </a:r>
            <a:r>
              <a:rPr lang="es-419" sz="2000" dirty="0" err="1"/>
              <a:t>ngModel</a:t>
            </a:r>
            <a:r>
              <a:rPr lang="es-419" sz="2000" dirty="0"/>
              <a:t>, que implementa el enlace de datos bidireccional, es un ejemplo de una directiva de atributo. </a:t>
            </a:r>
            <a:r>
              <a:rPr lang="es-419" sz="2000" dirty="0" err="1"/>
              <a:t>ngModel</a:t>
            </a:r>
            <a:r>
              <a:rPr lang="es-419" sz="2000" dirty="0"/>
              <a:t> modifica el comportamiento de un elemento existente (generalmente &lt;input&gt;) estableciendo su propiedad de valor de visualización y respondiendo a eventos de cambio.</a:t>
            </a:r>
          </a:p>
        </p:txBody>
      </p:sp>
    </p:spTree>
    <p:extLst>
      <p:ext uri="{BB962C8B-B14F-4D97-AF65-F5344CB8AC3E}">
        <p14:creationId xmlns:p14="http://schemas.microsoft.com/office/powerpoint/2010/main" val="35738343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normAutofit/>
          </a:bodyPr>
          <a:lstStyle/>
          <a:p>
            <a:r>
              <a:rPr lang="en-US" dirty="0" err="1"/>
              <a:t>Sintaxis</a:t>
            </a:r>
            <a:r>
              <a:rPr lang="en-US" dirty="0"/>
              <a:t> de </a:t>
            </a:r>
            <a:r>
              <a:rPr lang="en-US" dirty="0" err="1"/>
              <a:t>plantilla</a:t>
            </a:r>
            <a:r>
              <a:rPr lang="en-US" dirty="0"/>
              <a:t> (template)</a:t>
            </a:r>
          </a:p>
        </p:txBody>
      </p:sp>
      <p:sp>
        <p:nvSpPr>
          <p:cNvPr id="5" name="Rectángulo 4">
            <a:extLst>
              <a:ext uri="{FF2B5EF4-FFF2-40B4-BE49-F238E27FC236}">
                <a16:creationId xmlns:a16="http://schemas.microsoft.com/office/drawing/2014/main" id="{629FA60B-995D-49ED-AD7A-87FC83235A9B}"/>
              </a:ext>
            </a:extLst>
          </p:cNvPr>
          <p:cNvSpPr/>
          <p:nvPr/>
        </p:nvSpPr>
        <p:spPr>
          <a:xfrm>
            <a:off x="1251677" y="1430715"/>
            <a:ext cx="10625997" cy="5324535"/>
          </a:xfrm>
          <a:prstGeom prst="rect">
            <a:avLst/>
          </a:prstGeom>
        </p:spPr>
        <p:txBody>
          <a:bodyPr wrap="square">
            <a:spAutoFit/>
          </a:bodyPr>
          <a:lstStyle/>
          <a:p>
            <a:r>
              <a:rPr lang="es-419" sz="2000" dirty="0"/>
              <a:t>Un componente tiene un ciclo de vida administrado por Angular.</a:t>
            </a:r>
          </a:p>
          <a:p>
            <a:endParaRPr lang="es-419" sz="2000" dirty="0"/>
          </a:p>
          <a:p>
            <a:r>
              <a:rPr lang="es-419" sz="2000" dirty="0"/>
              <a:t>Angular crea y renderiza componentes junto con sus hijos, comprueba cuándo cambian sus propiedades enlazadas a datos y los destruye antes de eliminarlos del DOM.</a:t>
            </a:r>
          </a:p>
          <a:p>
            <a:endParaRPr lang="es-419" sz="2000" dirty="0"/>
          </a:p>
          <a:p>
            <a:r>
              <a:rPr lang="es-419" sz="2000" dirty="0"/>
              <a:t>Angular ofrece ganchos de ciclo de vida que brindan visibilidad de estos momentos clave de la vida y la capacidad de actuar cuando ocurren.</a:t>
            </a:r>
          </a:p>
          <a:p>
            <a:endParaRPr lang="es-419" sz="2000" dirty="0"/>
          </a:p>
          <a:p>
            <a:r>
              <a:rPr lang="es-419" sz="2000" dirty="0"/>
              <a:t>Una directiva tiene el mismo conjunto de ganchos de ciclo de vida.</a:t>
            </a:r>
          </a:p>
          <a:p>
            <a:endParaRPr lang="es-419" sz="2000" dirty="0"/>
          </a:p>
          <a:p>
            <a:r>
              <a:rPr lang="es-419" sz="2000" dirty="0"/>
              <a:t>Las instancias de directivas y componentes tienen un ciclo de vida a medida que Angular las crea, actualiza y destruye. Los desarrolladores pueden aprovechar los momentos clave de ese ciclo de vida implementando una o más de las interfaces de enlace del ciclo de vida en la biblioteca central angular.</a:t>
            </a:r>
          </a:p>
          <a:p>
            <a:endParaRPr lang="es-419" sz="2000" dirty="0"/>
          </a:p>
          <a:p>
            <a:r>
              <a:rPr lang="es-419" sz="2000" dirty="0"/>
              <a:t>Cada interfaz tiene un método de enlace único cuyo nombre es el nombre de la interfaz con el prefijo ng. Por ejemplo, la interfaz </a:t>
            </a:r>
            <a:r>
              <a:rPr lang="es-419" sz="2000" dirty="0" err="1"/>
              <a:t>OnInit</a:t>
            </a:r>
            <a:r>
              <a:rPr lang="es-419" sz="2000" dirty="0"/>
              <a:t> tiene un método de enlace llamado </a:t>
            </a:r>
            <a:r>
              <a:rPr lang="es-419" sz="2000" dirty="0" err="1"/>
              <a:t>ngOnInit</a:t>
            </a:r>
            <a:r>
              <a:rPr lang="es-419" sz="2000" dirty="0"/>
              <a:t> () que Angular llama poco después de crear el componente:</a:t>
            </a:r>
          </a:p>
        </p:txBody>
      </p:sp>
    </p:spTree>
    <p:extLst>
      <p:ext uri="{BB962C8B-B14F-4D97-AF65-F5344CB8AC3E}">
        <p14:creationId xmlns:p14="http://schemas.microsoft.com/office/powerpoint/2010/main" val="22121987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normAutofit/>
          </a:bodyPr>
          <a:lstStyle/>
          <a:p>
            <a:r>
              <a:rPr lang="en-US" dirty="0" err="1"/>
              <a:t>Sintaxis</a:t>
            </a:r>
            <a:r>
              <a:rPr lang="en-US" dirty="0"/>
              <a:t> de </a:t>
            </a:r>
            <a:r>
              <a:rPr lang="en-US" dirty="0" err="1"/>
              <a:t>plantilla</a:t>
            </a:r>
            <a:r>
              <a:rPr lang="en-US" dirty="0"/>
              <a:t> (template)</a:t>
            </a:r>
          </a:p>
        </p:txBody>
      </p:sp>
      <p:sp>
        <p:nvSpPr>
          <p:cNvPr id="5" name="Rectángulo 4">
            <a:extLst>
              <a:ext uri="{FF2B5EF4-FFF2-40B4-BE49-F238E27FC236}">
                <a16:creationId xmlns:a16="http://schemas.microsoft.com/office/drawing/2014/main" id="{629FA60B-995D-49ED-AD7A-87FC83235A9B}"/>
              </a:ext>
            </a:extLst>
          </p:cNvPr>
          <p:cNvSpPr/>
          <p:nvPr/>
        </p:nvSpPr>
        <p:spPr>
          <a:xfrm>
            <a:off x="1251677" y="1430715"/>
            <a:ext cx="10625997" cy="2862322"/>
          </a:xfrm>
          <a:prstGeom prst="rect">
            <a:avLst/>
          </a:prstGeom>
        </p:spPr>
        <p:txBody>
          <a:bodyPr wrap="square">
            <a:spAutoFit/>
          </a:bodyPr>
          <a:lstStyle/>
          <a:p>
            <a:r>
              <a:rPr lang="es-419" sz="2000" dirty="0"/>
              <a:t>Un componente tiene un ciclo de vida administrado por Angular.</a:t>
            </a:r>
          </a:p>
          <a:p>
            <a:endParaRPr lang="es-419" sz="2000" dirty="0"/>
          </a:p>
          <a:p>
            <a:r>
              <a:rPr lang="es-419" sz="2000" dirty="0"/>
              <a:t>Angular crea y renderiza componentes junto con sus hijos, comprueba cuándo cambian sus propiedades enlazadas a datos y los destruye antes de eliminarlos del DOM.</a:t>
            </a:r>
          </a:p>
          <a:p>
            <a:endParaRPr lang="es-419" sz="2000" dirty="0"/>
          </a:p>
          <a:p>
            <a:r>
              <a:rPr lang="es-419" sz="2000" dirty="0"/>
              <a:t>Angular ofrece ganchos de ciclo de vida que brindan visibilidad de estos momentos clave de la vida y la capacidad de actuar cuando ocurren.</a:t>
            </a:r>
          </a:p>
          <a:p>
            <a:endParaRPr lang="es-419" sz="2000" dirty="0"/>
          </a:p>
          <a:p>
            <a:r>
              <a:rPr lang="es-419" sz="2000" dirty="0"/>
              <a:t>Una directiva tiene el mismo conjunto de ganchos de ciclo de vida.</a:t>
            </a:r>
          </a:p>
        </p:txBody>
      </p:sp>
    </p:spTree>
    <p:extLst>
      <p:ext uri="{BB962C8B-B14F-4D97-AF65-F5344CB8AC3E}">
        <p14:creationId xmlns:p14="http://schemas.microsoft.com/office/powerpoint/2010/main" val="3875293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6C7F-B5C7-44CA-A944-40D377EDD952}"/>
              </a:ext>
            </a:extLst>
          </p:cNvPr>
          <p:cNvSpPr>
            <a:spLocks noGrp="1"/>
          </p:cNvSpPr>
          <p:nvPr>
            <p:ph type="title"/>
          </p:nvPr>
        </p:nvSpPr>
        <p:spPr>
          <a:xfrm>
            <a:off x="1251678" y="382385"/>
            <a:ext cx="10178322" cy="896082"/>
          </a:xfrm>
        </p:spPr>
        <p:txBody>
          <a:bodyPr>
            <a:normAutofit/>
          </a:bodyPr>
          <a:lstStyle/>
          <a:p>
            <a:r>
              <a:rPr lang="en-US" dirty="0" err="1"/>
              <a:t>Problema</a:t>
            </a:r>
            <a:r>
              <a:rPr lang="en-US" dirty="0"/>
              <a:t> que </a:t>
            </a:r>
            <a:r>
              <a:rPr lang="en-US" dirty="0" err="1"/>
              <a:t>solucionó</a:t>
            </a:r>
            <a:endParaRPr lang="en-US" dirty="0"/>
          </a:p>
        </p:txBody>
      </p:sp>
      <p:pic>
        <p:nvPicPr>
          <p:cNvPr id="5" name="Content Placeholder 4" descr="A picture containing drawing&#10;&#10;Description automatically generated">
            <a:extLst>
              <a:ext uri="{FF2B5EF4-FFF2-40B4-BE49-F238E27FC236}">
                <a16:creationId xmlns:a16="http://schemas.microsoft.com/office/drawing/2014/main" id="{4644BE3B-28B6-4B3F-8D8C-B2F2EBA320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250" y="2896029"/>
            <a:ext cx="6667500" cy="2276475"/>
          </a:xfrm>
        </p:spPr>
      </p:pic>
      <p:sp>
        <p:nvSpPr>
          <p:cNvPr id="6" name="Rectangle 5">
            <a:extLst>
              <a:ext uri="{FF2B5EF4-FFF2-40B4-BE49-F238E27FC236}">
                <a16:creationId xmlns:a16="http://schemas.microsoft.com/office/drawing/2014/main" id="{6186CD74-547D-4FA8-AF27-D124EA95F1CE}"/>
              </a:ext>
            </a:extLst>
          </p:cNvPr>
          <p:cNvSpPr/>
          <p:nvPr/>
        </p:nvSpPr>
        <p:spPr>
          <a:xfrm>
            <a:off x="1251678" y="1299232"/>
            <a:ext cx="10813322" cy="1477328"/>
          </a:xfrm>
          <a:prstGeom prst="rect">
            <a:avLst/>
          </a:prstGeom>
        </p:spPr>
        <p:txBody>
          <a:bodyPr wrap="square">
            <a:spAutoFit/>
          </a:bodyPr>
          <a:lstStyle/>
          <a:p>
            <a:r>
              <a:rPr lang="es-ES" dirty="0"/>
              <a:t>- Modularidad: Para desarrollar una nueva funcionalidad esta se empaqueta en un módulo, produciendo un núcleo más ligero y más rápido.</a:t>
            </a:r>
          </a:p>
          <a:p>
            <a:endParaRPr lang="es-ES" dirty="0"/>
          </a:p>
          <a:p>
            <a:r>
              <a:rPr lang="es-ES" dirty="0"/>
              <a:t>- Compatibilidad: Es compatible con los navegadores más modernos y recientes y, también es compatible con navegadores antiguos.</a:t>
            </a:r>
          </a:p>
        </p:txBody>
      </p:sp>
      <p:sp>
        <p:nvSpPr>
          <p:cNvPr id="7" name="Rectangle 5">
            <a:extLst>
              <a:ext uri="{FF2B5EF4-FFF2-40B4-BE49-F238E27FC236}">
                <a16:creationId xmlns:a16="http://schemas.microsoft.com/office/drawing/2014/main" id="{44D1D714-9E83-4568-AFFF-7AD7ED9E2796}"/>
              </a:ext>
            </a:extLst>
          </p:cNvPr>
          <p:cNvSpPr/>
          <p:nvPr/>
        </p:nvSpPr>
        <p:spPr>
          <a:xfrm>
            <a:off x="1251677" y="5303952"/>
            <a:ext cx="10627055" cy="1477328"/>
          </a:xfrm>
          <a:prstGeom prst="rect">
            <a:avLst/>
          </a:prstGeom>
        </p:spPr>
        <p:txBody>
          <a:bodyPr wrap="square">
            <a:spAutoFit/>
          </a:bodyPr>
          <a:lstStyle/>
          <a:p>
            <a:r>
              <a:rPr lang="es-ES" dirty="0"/>
              <a:t>- Desarrollo Móvil: El desarrollo de aplicaciones de escritorio es mucho más fácil cuando primero se manejan los problemas de rendimiento en el desarrollo móvil.</a:t>
            </a:r>
          </a:p>
          <a:p>
            <a:endParaRPr lang="es-ES" dirty="0"/>
          </a:p>
          <a:p>
            <a:r>
              <a:rPr lang="es-ES" dirty="0"/>
              <a:t>- </a:t>
            </a:r>
            <a:r>
              <a:rPr lang="es-ES" dirty="0" err="1"/>
              <a:t>TypeScript</a:t>
            </a:r>
            <a:r>
              <a:rPr lang="es-ES" dirty="0"/>
              <a:t> como lenguaje de programación que esencialmente añade tipado estático y objetos basados en clases.</a:t>
            </a:r>
            <a:endParaRPr lang="en-US" dirty="0"/>
          </a:p>
        </p:txBody>
      </p:sp>
    </p:spTree>
    <p:extLst>
      <p:ext uri="{BB962C8B-B14F-4D97-AF65-F5344CB8AC3E}">
        <p14:creationId xmlns:p14="http://schemas.microsoft.com/office/powerpoint/2010/main" val="40386549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normAutofit/>
          </a:bodyPr>
          <a:lstStyle/>
          <a:p>
            <a:r>
              <a:rPr lang="en-US" dirty="0" err="1"/>
              <a:t>Sintaxis</a:t>
            </a:r>
            <a:r>
              <a:rPr lang="en-US" dirty="0"/>
              <a:t> de </a:t>
            </a:r>
            <a:r>
              <a:rPr lang="en-US" dirty="0" err="1"/>
              <a:t>plantilla</a:t>
            </a:r>
            <a:r>
              <a:rPr lang="en-US" dirty="0"/>
              <a:t> (template)</a:t>
            </a:r>
          </a:p>
        </p:txBody>
      </p:sp>
      <p:graphicFrame>
        <p:nvGraphicFramePr>
          <p:cNvPr id="3" name="Tabla 2">
            <a:extLst>
              <a:ext uri="{FF2B5EF4-FFF2-40B4-BE49-F238E27FC236}">
                <a16:creationId xmlns:a16="http://schemas.microsoft.com/office/drawing/2014/main" id="{D2CC23BC-A28D-4B7E-A6C2-2A67DECCF622}"/>
              </a:ext>
            </a:extLst>
          </p:cNvPr>
          <p:cNvGraphicFramePr>
            <a:graphicFrameLocks noGrp="1"/>
          </p:cNvGraphicFramePr>
          <p:nvPr>
            <p:extLst>
              <p:ext uri="{D42A27DB-BD31-4B8C-83A1-F6EECF244321}">
                <p14:modId xmlns:p14="http://schemas.microsoft.com/office/powerpoint/2010/main" val="1075817076"/>
              </p:ext>
            </p:extLst>
          </p:nvPr>
        </p:nvGraphicFramePr>
        <p:xfrm>
          <a:off x="1743074" y="1034460"/>
          <a:ext cx="6867526" cy="5823540"/>
        </p:xfrm>
        <a:graphic>
          <a:graphicData uri="http://schemas.openxmlformats.org/drawingml/2006/table">
            <a:tbl>
              <a:tblPr>
                <a:tableStyleId>{3C2FFA5D-87B4-456A-9821-1D502468CF0F}</a:tableStyleId>
              </a:tblPr>
              <a:tblGrid>
                <a:gridCol w="3433763">
                  <a:extLst>
                    <a:ext uri="{9D8B030D-6E8A-4147-A177-3AD203B41FA5}">
                      <a16:colId xmlns:a16="http://schemas.microsoft.com/office/drawing/2014/main" val="2961721588"/>
                    </a:ext>
                  </a:extLst>
                </a:gridCol>
                <a:gridCol w="3433763">
                  <a:extLst>
                    <a:ext uri="{9D8B030D-6E8A-4147-A177-3AD203B41FA5}">
                      <a16:colId xmlns:a16="http://schemas.microsoft.com/office/drawing/2014/main" val="380920685"/>
                    </a:ext>
                  </a:extLst>
                </a:gridCol>
              </a:tblGrid>
              <a:tr h="164528">
                <a:tc>
                  <a:txBody>
                    <a:bodyPr/>
                    <a:lstStyle/>
                    <a:p>
                      <a:r>
                        <a:rPr lang="es-419" sz="1100" b="1"/>
                        <a:t>Hook</a:t>
                      </a:r>
                    </a:p>
                  </a:txBody>
                  <a:tcPr marL="32379" marR="32379" marT="16190" marB="16190" anchor="ctr"/>
                </a:tc>
                <a:tc>
                  <a:txBody>
                    <a:bodyPr/>
                    <a:lstStyle/>
                    <a:p>
                      <a:r>
                        <a:rPr lang="es-419" sz="1100" b="1" dirty="0" err="1"/>
                        <a:t>Purpose</a:t>
                      </a:r>
                      <a:r>
                        <a:rPr lang="es-419" sz="1100" b="1" dirty="0"/>
                        <a:t> and Timing</a:t>
                      </a:r>
                    </a:p>
                  </a:txBody>
                  <a:tcPr marL="32379" marR="32379" marT="16190" marB="16190" anchor="ctr"/>
                </a:tc>
                <a:extLst>
                  <a:ext uri="{0D108BD9-81ED-4DB2-BD59-A6C34878D82A}">
                    <a16:rowId xmlns:a16="http://schemas.microsoft.com/office/drawing/2014/main" val="4061451691"/>
                  </a:ext>
                </a:extLst>
              </a:tr>
              <a:tr h="658111">
                <a:tc>
                  <a:txBody>
                    <a:bodyPr/>
                    <a:lstStyle/>
                    <a:p>
                      <a:r>
                        <a:rPr lang="es-419" sz="1100"/>
                        <a:t>ngOnChanges() </a:t>
                      </a:r>
                    </a:p>
                  </a:txBody>
                  <a:tcPr marL="32379" marR="32379" marT="16190" marB="16190"/>
                </a:tc>
                <a:tc>
                  <a:txBody>
                    <a:bodyPr/>
                    <a:lstStyle/>
                    <a:p>
                      <a:r>
                        <a:rPr lang="en-US" sz="1100"/>
                        <a:t>Respond when Angular (re)sets data-bound input properties. The method receives a </a:t>
                      </a:r>
                      <a:r>
                        <a:rPr lang="en-US" sz="1100">
                          <a:hlinkClick r:id="rId2"/>
                        </a:rPr>
                        <a:t>SimpleChanges</a:t>
                      </a:r>
                      <a:r>
                        <a:rPr lang="en-US" sz="1100"/>
                        <a:t> object of current and previous property values.</a:t>
                      </a:r>
                    </a:p>
                    <a:p>
                      <a:r>
                        <a:rPr lang="en-US" sz="1100"/>
                        <a:t>Called before ngOnInit() and whenever one or more data-bound input properties change.</a:t>
                      </a:r>
                    </a:p>
                  </a:txBody>
                  <a:tcPr marL="32379" marR="32379" marT="16190" marB="16190"/>
                </a:tc>
                <a:extLst>
                  <a:ext uri="{0D108BD9-81ED-4DB2-BD59-A6C34878D82A}">
                    <a16:rowId xmlns:a16="http://schemas.microsoft.com/office/drawing/2014/main" val="889820122"/>
                  </a:ext>
                </a:extLst>
              </a:tr>
              <a:tr h="534717">
                <a:tc>
                  <a:txBody>
                    <a:bodyPr/>
                    <a:lstStyle/>
                    <a:p>
                      <a:r>
                        <a:rPr lang="es-419" sz="1100"/>
                        <a:t>ngOnInit() </a:t>
                      </a:r>
                    </a:p>
                  </a:txBody>
                  <a:tcPr marL="32379" marR="32379" marT="16190" marB="16190"/>
                </a:tc>
                <a:tc>
                  <a:txBody>
                    <a:bodyPr/>
                    <a:lstStyle/>
                    <a:p>
                      <a:r>
                        <a:rPr lang="en-US" sz="1100"/>
                        <a:t>Initialize the directive/component after Angular first displays the data-bound properties and sets the directive/component's input properties.</a:t>
                      </a:r>
                    </a:p>
                    <a:p>
                      <a:r>
                        <a:rPr lang="en-US" sz="1100"/>
                        <a:t>Called once, after the first ngOnChanges().</a:t>
                      </a:r>
                    </a:p>
                  </a:txBody>
                  <a:tcPr marL="32379" marR="32379" marT="16190" marB="16190"/>
                </a:tc>
                <a:extLst>
                  <a:ext uri="{0D108BD9-81ED-4DB2-BD59-A6C34878D82A}">
                    <a16:rowId xmlns:a16="http://schemas.microsoft.com/office/drawing/2014/main" val="3894883680"/>
                  </a:ext>
                </a:extLst>
              </a:tr>
              <a:tr h="534717">
                <a:tc>
                  <a:txBody>
                    <a:bodyPr/>
                    <a:lstStyle/>
                    <a:p>
                      <a:r>
                        <a:rPr lang="es-419" sz="1100"/>
                        <a:t>ngDoCheck() </a:t>
                      </a:r>
                    </a:p>
                  </a:txBody>
                  <a:tcPr marL="32379" marR="32379" marT="16190" marB="16190"/>
                </a:tc>
                <a:tc>
                  <a:txBody>
                    <a:bodyPr/>
                    <a:lstStyle/>
                    <a:p>
                      <a:r>
                        <a:rPr lang="en-US" sz="1100" dirty="0"/>
                        <a:t>Detect and act upon changes that Angular can't or won't detect on its own.</a:t>
                      </a:r>
                    </a:p>
                    <a:p>
                      <a:r>
                        <a:rPr lang="en-US" sz="1100" dirty="0"/>
                        <a:t>Called during every change detection run, immediately after </a:t>
                      </a:r>
                      <a:r>
                        <a:rPr lang="en-US" sz="1100" dirty="0" err="1"/>
                        <a:t>ngOnChanges</a:t>
                      </a:r>
                      <a:r>
                        <a:rPr lang="en-US" sz="1100" dirty="0"/>
                        <a:t>() and </a:t>
                      </a:r>
                      <a:r>
                        <a:rPr lang="en-US" sz="1100" dirty="0" err="1"/>
                        <a:t>ngOnInit</a:t>
                      </a:r>
                      <a:r>
                        <a:rPr lang="en-US" sz="1100" dirty="0"/>
                        <a:t>().</a:t>
                      </a:r>
                    </a:p>
                  </a:txBody>
                  <a:tcPr marL="32379" marR="32379" marT="16190" marB="16190"/>
                </a:tc>
                <a:extLst>
                  <a:ext uri="{0D108BD9-81ED-4DB2-BD59-A6C34878D82A}">
                    <a16:rowId xmlns:a16="http://schemas.microsoft.com/office/drawing/2014/main" val="3899089362"/>
                  </a:ext>
                </a:extLst>
              </a:tr>
              <a:tr h="534717">
                <a:tc>
                  <a:txBody>
                    <a:bodyPr/>
                    <a:lstStyle/>
                    <a:p>
                      <a:r>
                        <a:rPr lang="es-419" sz="1100">
                          <a:hlinkClick r:id="rId3"/>
                        </a:rPr>
                        <a:t>ngAfterContentInit()</a:t>
                      </a:r>
                      <a:r>
                        <a:rPr lang="es-419" sz="1100"/>
                        <a:t> </a:t>
                      </a:r>
                    </a:p>
                  </a:txBody>
                  <a:tcPr marL="32379" marR="32379" marT="16190" marB="16190"/>
                </a:tc>
                <a:tc>
                  <a:txBody>
                    <a:bodyPr/>
                    <a:lstStyle/>
                    <a:p>
                      <a:r>
                        <a:rPr lang="en-US" sz="1100"/>
                        <a:t>Respond after Angular projects external content into the component's view / the view that a directive is in.</a:t>
                      </a:r>
                    </a:p>
                    <a:p>
                      <a:r>
                        <a:rPr lang="en-US" sz="1100"/>
                        <a:t>Called once after the first ngDoCheck().</a:t>
                      </a:r>
                    </a:p>
                  </a:txBody>
                  <a:tcPr marL="32379" marR="32379" marT="16190" marB="16190"/>
                </a:tc>
                <a:extLst>
                  <a:ext uri="{0D108BD9-81ED-4DB2-BD59-A6C34878D82A}">
                    <a16:rowId xmlns:a16="http://schemas.microsoft.com/office/drawing/2014/main" val="4075224751"/>
                  </a:ext>
                </a:extLst>
              </a:tr>
              <a:tr h="534717">
                <a:tc>
                  <a:txBody>
                    <a:bodyPr/>
                    <a:lstStyle/>
                    <a:p>
                      <a:r>
                        <a:rPr lang="es-419" sz="1100"/>
                        <a:t>ngAfterContentChecked() </a:t>
                      </a:r>
                    </a:p>
                  </a:txBody>
                  <a:tcPr marL="32379" marR="32379" marT="16190" marB="16190"/>
                </a:tc>
                <a:tc>
                  <a:txBody>
                    <a:bodyPr/>
                    <a:lstStyle/>
                    <a:p>
                      <a:r>
                        <a:rPr lang="en-US" sz="1100"/>
                        <a:t>Respond after Angular checks the content projected into the directive/component.</a:t>
                      </a:r>
                    </a:p>
                    <a:p>
                      <a:r>
                        <a:rPr lang="en-US" sz="1100"/>
                        <a:t>Called after the </a:t>
                      </a:r>
                      <a:r>
                        <a:rPr lang="en-US" sz="1100">
                          <a:hlinkClick r:id="rId3"/>
                        </a:rPr>
                        <a:t>ngAfterContentInit()</a:t>
                      </a:r>
                      <a:r>
                        <a:rPr lang="en-US" sz="1100"/>
                        <a:t> and every subsequent ngDoCheck().</a:t>
                      </a:r>
                    </a:p>
                  </a:txBody>
                  <a:tcPr marL="32379" marR="32379" marT="16190" marB="16190"/>
                </a:tc>
                <a:extLst>
                  <a:ext uri="{0D108BD9-81ED-4DB2-BD59-A6C34878D82A}">
                    <a16:rowId xmlns:a16="http://schemas.microsoft.com/office/drawing/2014/main" val="3681887301"/>
                  </a:ext>
                </a:extLst>
              </a:tr>
              <a:tr h="411320">
                <a:tc>
                  <a:txBody>
                    <a:bodyPr/>
                    <a:lstStyle/>
                    <a:p>
                      <a:r>
                        <a:rPr lang="es-419" sz="1100">
                          <a:hlinkClick r:id="rId4"/>
                        </a:rPr>
                        <a:t>ngAfterViewInit()</a:t>
                      </a:r>
                      <a:r>
                        <a:rPr lang="es-419" sz="1100"/>
                        <a:t> </a:t>
                      </a:r>
                    </a:p>
                  </a:txBody>
                  <a:tcPr marL="32379" marR="32379" marT="16190" marB="16190"/>
                </a:tc>
                <a:tc>
                  <a:txBody>
                    <a:bodyPr/>
                    <a:lstStyle/>
                    <a:p>
                      <a:r>
                        <a:rPr lang="en-US" sz="1100"/>
                        <a:t>Respond after Angular initializes the component's views and child views / the view that a directive is in.</a:t>
                      </a:r>
                    </a:p>
                    <a:p>
                      <a:r>
                        <a:rPr lang="en-US" sz="1100"/>
                        <a:t>Called once after the first ngAfterContentChecked().</a:t>
                      </a:r>
                    </a:p>
                  </a:txBody>
                  <a:tcPr marL="32379" marR="32379" marT="16190" marB="16190"/>
                </a:tc>
                <a:extLst>
                  <a:ext uri="{0D108BD9-81ED-4DB2-BD59-A6C34878D82A}">
                    <a16:rowId xmlns:a16="http://schemas.microsoft.com/office/drawing/2014/main" val="2691403922"/>
                  </a:ext>
                </a:extLst>
              </a:tr>
              <a:tr h="534717">
                <a:tc>
                  <a:txBody>
                    <a:bodyPr/>
                    <a:lstStyle/>
                    <a:p>
                      <a:r>
                        <a:rPr lang="es-419" sz="1100"/>
                        <a:t>ngAfterViewChecked() </a:t>
                      </a:r>
                    </a:p>
                  </a:txBody>
                  <a:tcPr marL="32379" marR="32379" marT="16190" marB="16190"/>
                </a:tc>
                <a:tc>
                  <a:txBody>
                    <a:bodyPr/>
                    <a:lstStyle/>
                    <a:p>
                      <a:r>
                        <a:rPr lang="en-US" sz="1100"/>
                        <a:t>Respond after Angular checks the component's views and child views / the view that a directive is in.</a:t>
                      </a:r>
                    </a:p>
                    <a:p>
                      <a:r>
                        <a:rPr lang="en-US" sz="1100"/>
                        <a:t>Called after the </a:t>
                      </a:r>
                      <a:r>
                        <a:rPr lang="en-US" sz="1100">
                          <a:hlinkClick r:id="rId4"/>
                        </a:rPr>
                        <a:t>ngAfterViewInit()</a:t>
                      </a:r>
                      <a:r>
                        <a:rPr lang="en-US" sz="1100"/>
                        <a:t> and every subsequent ngAfterContentChecked().</a:t>
                      </a:r>
                    </a:p>
                  </a:txBody>
                  <a:tcPr marL="32379" marR="32379" marT="16190" marB="16190"/>
                </a:tc>
                <a:extLst>
                  <a:ext uri="{0D108BD9-81ED-4DB2-BD59-A6C34878D82A}">
                    <a16:rowId xmlns:a16="http://schemas.microsoft.com/office/drawing/2014/main" val="849043036"/>
                  </a:ext>
                </a:extLst>
              </a:tr>
              <a:tr h="658111">
                <a:tc>
                  <a:txBody>
                    <a:bodyPr/>
                    <a:lstStyle/>
                    <a:p>
                      <a:r>
                        <a:rPr lang="es-419" sz="1100"/>
                        <a:t>ngOnDestroy() </a:t>
                      </a:r>
                    </a:p>
                  </a:txBody>
                  <a:tcPr marL="32379" marR="32379" marT="16190" marB="16190"/>
                </a:tc>
                <a:tc>
                  <a:txBody>
                    <a:bodyPr/>
                    <a:lstStyle/>
                    <a:p>
                      <a:r>
                        <a:rPr lang="en-US" sz="1100" dirty="0"/>
                        <a:t>Cleanup just before Angular destroys the directive/component. Unsubscribe Observables and detach event handlers to avoid memory leaks.</a:t>
                      </a:r>
                    </a:p>
                    <a:p>
                      <a:r>
                        <a:rPr lang="en-US" sz="1100" dirty="0"/>
                        <a:t>Called just before Angular destroys the directive/component.</a:t>
                      </a:r>
                    </a:p>
                  </a:txBody>
                  <a:tcPr marL="32379" marR="32379" marT="16190" marB="16190"/>
                </a:tc>
                <a:extLst>
                  <a:ext uri="{0D108BD9-81ED-4DB2-BD59-A6C34878D82A}">
                    <a16:rowId xmlns:a16="http://schemas.microsoft.com/office/drawing/2014/main" val="3275475382"/>
                  </a:ext>
                </a:extLst>
              </a:tr>
            </a:tbl>
          </a:graphicData>
        </a:graphic>
      </p:graphicFrame>
    </p:spTree>
    <p:extLst>
      <p:ext uri="{BB962C8B-B14F-4D97-AF65-F5344CB8AC3E}">
        <p14:creationId xmlns:p14="http://schemas.microsoft.com/office/powerpoint/2010/main" val="3693640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E65CC3-9121-4B66-ABF9-BA4C644B7426}"/>
              </a:ext>
            </a:extLst>
          </p:cNvPr>
          <p:cNvSpPr>
            <a:spLocks noGrp="1"/>
          </p:cNvSpPr>
          <p:nvPr>
            <p:ph type="title"/>
          </p:nvPr>
        </p:nvSpPr>
        <p:spPr/>
        <p:txBody>
          <a:bodyPr>
            <a:normAutofit/>
          </a:bodyPr>
          <a:lstStyle/>
          <a:p>
            <a:r>
              <a:rPr lang="es-419" dirty="0"/>
              <a:t>servicios</a:t>
            </a:r>
            <a:br>
              <a:rPr lang="es-419" dirty="0"/>
            </a:br>
            <a:endParaRPr lang="es-419" dirty="0"/>
          </a:p>
        </p:txBody>
      </p:sp>
      <p:sp>
        <p:nvSpPr>
          <p:cNvPr id="3" name="Marcador de texto 2">
            <a:extLst>
              <a:ext uri="{FF2B5EF4-FFF2-40B4-BE49-F238E27FC236}">
                <a16:creationId xmlns:a16="http://schemas.microsoft.com/office/drawing/2014/main" id="{FD95E4C9-7E09-4652-A08F-534417411B08}"/>
              </a:ext>
            </a:extLst>
          </p:cNvPr>
          <p:cNvSpPr>
            <a:spLocks noGrp="1"/>
          </p:cNvSpPr>
          <p:nvPr>
            <p:ph type="body" idx="1"/>
          </p:nvPr>
        </p:nvSpPr>
        <p:spPr>
          <a:xfrm>
            <a:off x="3242930" y="4524375"/>
            <a:ext cx="7017488" cy="1586541"/>
          </a:xfrm>
        </p:spPr>
        <p:txBody>
          <a:bodyPr>
            <a:normAutofit fontScale="92500"/>
          </a:bodyPr>
          <a:lstStyle/>
          <a:p>
            <a:r>
              <a:rPr lang="es-419" dirty="0"/>
              <a:t>Introducción</a:t>
            </a:r>
          </a:p>
          <a:p>
            <a:r>
              <a:rPr lang="es-419" dirty="0"/>
              <a:t>Singleton </a:t>
            </a:r>
            <a:r>
              <a:rPr lang="es-419" dirty="0" err="1"/>
              <a:t>service</a:t>
            </a:r>
            <a:endParaRPr lang="es-419" dirty="0"/>
          </a:p>
          <a:p>
            <a:r>
              <a:rPr lang="es-419" dirty="0"/>
              <a:t>Implementación básica</a:t>
            </a:r>
          </a:p>
          <a:p>
            <a:r>
              <a:rPr lang="es-419" dirty="0"/>
              <a:t>Comunicación entre componentes</a:t>
            </a:r>
          </a:p>
        </p:txBody>
      </p:sp>
    </p:spTree>
    <p:extLst>
      <p:ext uri="{BB962C8B-B14F-4D97-AF65-F5344CB8AC3E}">
        <p14:creationId xmlns:p14="http://schemas.microsoft.com/office/powerpoint/2010/main" val="40220737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lstStyle/>
          <a:p>
            <a:r>
              <a:rPr lang="en-US" dirty="0"/>
              <a:t>INTRODUCCIÓN</a:t>
            </a:r>
          </a:p>
        </p:txBody>
      </p:sp>
      <p:sp>
        <p:nvSpPr>
          <p:cNvPr id="4" name="Marcador de contenido 3">
            <a:extLst>
              <a:ext uri="{FF2B5EF4-FFF2-40B4-BE49-F238E27FC236}">
                <a16:creationId xmlns:a16="http://schemas.microsoft.com/office/drawing/2014/main" id="{0C574FFC-6372-4C08-A1AF-DFA87ED01DA0}"/>
              </a:ext>
            </a:extLst>
          </p:cNvPr>
          <p:cNvSpPr>
            <a:spLocks noGrp="1"/>
          </p:cNvSpPr>
          <p:nvPr>
            <p:ph idx="1"/>
          </p:nvPr>
        </p:nvSpPr>
        <p:spPr>
          <a:xfrm>
            <a:off x="1251678" y="1247775"/>
            <a:ext cx="10178322" cy="5448300"/>
          </a:xfrm>
        </p:spPr>
        <p:txBody>
          <a:bodyPr>
            <a:normAutofit fontScale="77500" lnSpcReduction="20000"/>
          </a:bodyPr>
          <a:lstStyle/>
          <a:p>
            <a:pPr marL="0" indent="0">
              <a:buNone/>
            </a:pPr>
            <a:r>
              <a:rPr lang="es-419" dirty="0"/>
              <a:t>El servicio es una categoría amplia que abarca cualquier valor, función o característica que necesita una aplicación. Un servicio es típicamente una clase con un propósito estrecho y bien definido. Debe hacer algo específico y hacerlo bien.</a:t>
            </a:r>
          </a:p>
          <a:p>
            <a:pPr marL="0" indent="0">
              <a:buNone/>
            </a:pPr>
            <a:endParaRPr lang="es-419" dirty="0"/>
          </a:p>
          <a:p>
            <a:pPr marL="0" indent="0">
              <a:buNone/>
            </a:pPr>
            <a:r>
              <a:rPr lang="es-419" dirty="0"/>
              <a:t>Angular distingue los componentes de los servicios para aumentar la modularidad y la reutilización. Al separar la funcionalidad relacionada con la vista de un componente de otros tipos de procesamiento, puede hacer que sus clases de componentes sean ágiles y eficientes.</a:t>
            </a:r>
          </a:p>
          <a:p>
            <a:pPr marL="0" indent="0">
              <a:buNone/>
            </a:pPr>
            <a:endParaRPr lang="es-419" dirty="0"/>
          </a:p>
          <a:p>
            <a:pPr marL="0" indent="0">
              <a:buNone/>
            </a:pPr>
            <a:r>
              <a:rPr lang="es-419" dirty="0"/>
              <a:t>Idealmente, el trabajo de un componente es permitir la experiencia del usuario y nada más. Un componente debe presentar propiedades y métodos para el enlace de datos, para mediar entre la vista (representada por la plantilla) y la lógica de la aplicación (que a menudo incluye alguna noción de modelo).</a:t>
            </a:r>
          </a:p>
          <a:p>
            <a:pPr marL="0" indent="0">
              <a:buNone/>
            </a:pPr>
            <a:endParaRPr lang="es-419" dirty="0"/>
          </a:p>
          <a:p>
            <a:pPr marL="0" indent="0">
              <a:buNone/>
            </a:pPr>
            <a:r>
              <a:rPr lang="es-419" dirty="0"/>
              <a:t>Un componente puede delegar ciertas tareas a los servicios, como obtener datos del servidor, validar la entrada del usuario o iniciar sesión directamente en la consola. Al definir tales tareas de procesamiento en una clase de servicio inyectable, usted pone esas tareas a disposición de cualquier componente. También puede hacer que su aplicación sea más adaptable inyectando diferentes proveedores del mismo tipo de servicio, según corresponda en diferentes circunstancias.</a:t>
            </a:r>
          </a:p>
          <a:p>
            <a:pPr marL="0" indent="0">
              <a:buNone/>
            </a:pPr>
            <a:endParaRPr lang="es-419" dirty="0"/>
          </a:p>
          <a:p>
            <a:pPr marL="0" indent="0">
              <a:buNone/>
            </a:pPr>
            <a:r>
              <a:rPr lang="es-419" dirty="0"/>
              <a:t>Angular no hace cumplir estos principios. Angular lo ayuda a seguir estos principios al facilitar la factorización de la lógica de su aplicación en los servicios y hacer que esos servicios estén disponibles para los componentes a través de la inyección de dependencia.</a:t>
            </a:r>
          </a:p>
        </p:txBody>
      </p:sp>
    </p:spTree>
    <p:extLst>
      <p:ext uri="{BB962C8B-B14F-4D97-AF65-F5344CB8AC3E}">
        <p14:creationId xmlns:p14="http://schemas.microsoft.com/office/powerpoint/2010/main" val="29814318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lstStyle/>
          <a:p>
            <a:r>
              <a:rPr lang="en-US" dirty="0"/>
              <a:t>INTRODUCCIÓN</a:t>
            </a:r>
          </a:p>
        </p:txBody>
      </p:sp>
      <p:sp>
        <p:nvSpPr>
          <p:cNvPr id="4" name="Marcador de contenido 3">
            <a:extLst>
              <a:ext uri="{FF2B5EF4-FFF2-40B4-BE49-F238E27FC236}">
                <a16:creationId xmlns:a16="http://schemas.microsoft.com/office/drawing/2014/main" id="{0C574FFC-6372-4C08-A1AF-DFA87ED01DA0}"/>
              </a:ext>
            </a:extLst>
          </p:cNvPr>
          <p:cNvSpPr>
            <a:spLocks noGrp="1"/>
          </p:cNvSpPr>
          <p:nvPr>
            <p:ph idx="1"/>
          </p:nvPr>
        </p:nvSpPr>
        <p:spPr>
          <a:xfrm>
            <a:off x="1251678" y="1247775"/>
            <a:ext cx="10178322" cy="5448300"/>
          </a:xfrm>
        </p:spPr>
        <p:txBody>
          <a:bodyPr>
            <a:normAutofit fontScale="62500" lnSpcReduction="20000"/>
          </a:bodyPr>
          <a:lstStyle/>
          <a:p>
            <a:pPr marL="0" indent="0">
              <a:buNone/>
            </a:pPr>
            <a:r>
              <a:rPr lang="es-419" dirty="0"/>
              <a:t>DI está conectado al marco angular y se usa en todas partes para proporcionar nuevos componentes con los servicios u otras cosas que necesitan. Los componentes consumen servicios; es decir, puede inyectar un servicio en un componente, dándole acceso al componente a esa clase de servicio.</a:t>
            </a:r>
          </a:p>
          <a:p>
            <a:pPr marL="0" indent="0">
              <a:buNone/>
            </a:pPr>
            <a:endParaRPr lang="es-419" dirty="0"/>
          </a:p>
          <a:p>
            <a:pPr marL="0" indent="0">
              <a:buNone/>
            </a:pPr>
            <a:r>
              <a:rPr lang="es-419" dirty="0"/>
              <a:t>Para definir una clase como un servicio en Angular, use el decorador @</a:t>
            </a:r>
            <a:r>
              <a:rPr lang="es-419" dirty="0" err="1"/>
              <a:t>Injectable</a:t>
            </a:r>
            <a:r>
              <a:rPr lang="es-419" dirty="0"/>
              <a:t> () para proporcionar los metadatos que permiten a Angular inyectarlo en un componente como una dependencia. Del mismo modo, use el decorador @</a:t>
            </a:r>
            <a:r>
              <a:rPr lang="es-419" dirty="0" err="1"/>
              <a:t>Injectable</a:t>
            </a:r>
            <a:r>
              <a:rPr lang="es-419" dirty="0"/>
              <a:t> () para indicar que un componente u otra clase (como otro servicio, una tubería o un </a:t>
            </a:r>
            <a:r>
              <a:rPr lang="es-419" dirty="0" err="1"/>
              <a:t>NgModule</a:t>
            </a:r>
            <a:r>
              <a:rPr lang="es-419" dirty="0"/>
              <a:t>) tiene una dependencia.</a:t>
            </a:r>
          </a:p>
          <a:p>
            <a:pPr marL="0" indent="0">
              <a:buNone/>
            </a:pPr>
            <a:endParaRPr lang="es-419" dirty="0"/>
          </a:p>
          <a:p>
            <a:pPr marL="0" indent="0">
              <a:buNone/>
            </a:pPr>
            <a:r>
              <a:rPr lang="es-419" dirty="0"/>
              <a:t>    El inyector es el mecanismo principal. Angular crea un inyector para toda la aplicación para usted durante el proceso de arranque e inyectores adicionales según sea necesario. No tiene que crear inyectores.</a:t>
            </a:r>
          </a:p>
          <a:p>
            <a:pPr marL="0" indent="0">
              <a:buNone/>
            </a:pPr>
            <a:endParaRPr lang="es-419" dirty="0"/>
          </a:p>
          <a:p>
            <a:pPr marL="0" indent="0">
              <a:buNone/>
            </a:pPr>
            <a:r>
              <a:rPr lang="es-419" dirty="0"/>
              <a:t>    Un inyector crea dependencias y mantiene un contenedor de instancias de dependencia que reutiliza si es posible.</a:t>
            </a:r>
          </a:p>
          <a:p>
            <a:pPr marL="0" indent="0">
              <a:buNone/>
            </a:pPr>
            <a:endParaRPr lang="es-419" dirty="0"/>
          </a:p>
          <a:p>
            <a:pPr marL="0" indent="0">
              <a:buNone/>
            </a:pPr>
            <a:r>
              <a:rPr lang="es-419" dirty="0"/>
              <a:t>    Un proveedor es un objeto que le dice a un inyector cómo obtener o crear una dependencia.</a:t>
            </a:r>
          </a:p>
          <a:p>
            <a:pPr marL="0" indent="0">
              <a:buNone/>
            </a:pPr>
            <a:endParaRPr lang="es-419" dirty="0"/>
          </a:p>
          <a:p>
            <a:pPr marL="0" indent="0">
              <a:buNone/>
            </a:pPr>
            <a:r>
              <a:rPr lang="es-419" dirty="0"/>
              <a:t>Para cualquier dependencia que necesite en su aplicación, debe registrar un proveedor con el inyector de la aplicación, para que el inyector pueda usar el proveedor para crear nuevas instancias. Para un servicio, el proveedor suele ser la clase de servicio en sí.</a:t>
            </a:r>
          </a:p>
          <a:p>
            <a:pPr marL="0" indent="0">
              <a:buNone/>
            </a:pPr>
            <a:endParaRPr lang="es-419" dirty="0"/>
          </a:p>
          <a:p>
            <a:pPr marL="0" indent="0">
              <a:buNone/>
            </a:pPr>
            <a:r>
              <a:rPr lang="es-419" dirty="0"/>
              <a:t>Una dependencia no tiene que ser un servicio, podría ser una función, por ejemplo, o un valor.</a:t>
            </a:r>
          </a:p>
          <a:p>
            <a:pPr marL="0" indent="0">
              <a:buNone/>
            </a:pPr>
            <a:endParaRPr lang="es-419" dirty="0"/>
          </a:p>
          <a:p>
            <a:pPr marL="0" indent="0">
              <a:buNone/>
            </a:pPr>
            <a:r>
              <a:rPr lang="es-419" dirty="0"/>
              <a:t>Cuando Angular crea una nueva instancia de una clase de componente, determina qué servicios u otras dependencias necesita ese componente al observar los tipos de parámetros del constructor. Por ejemplo, el constructor de </a:t>
            </a:r>
            <a:r>
              <a:rPr lang="es-419" dirty="0" err="1"/>
              <a:t>HeroListComponent</a:t>
            </a:r>
            <a:r>
              <a:rPr lang="es-419" dirty="0"/>
              <a:t> necesita </a:t>
            </a:r>
            <a:r>
              <a:rPr lang="es-419" dirty="0" err="1"/>
              <a:t>HeroService</a:t>
            </a:r>
            <a:r>
              <a:rPr lang="es-419" dirty="0"/>
              <a:t>.</a:t>
            </a:r>
          </a:p>
        </p:txBody>
      </p:sp>
    </p:spTree>
    <p:extLst>
      <p:ext uri="{BB962C8B-B14F-4D97-AF65-F5344CB8AC3E}">
        <p14:creationId xmlns:p14="http://schemas.microsoft.com/office/powerpoint/2010/main" val="17354674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lstStyle/>
          <a:p>
            <a:r>
              <a:rPr lang="en-US" dirty="0"/>
              <a:t>INTRODUCCIÓN</a:t>
            </a:r>
          </a:p>
        </p:txBody>
      </p:sp>
      <p:sp>
        <p:nvSpPr>
          <p:cNvPr id="4" name="Marcador de contenido 3">
            <a:extLst>
              <a:ext uri="{FF2B5EF4-FFF2-40B4-BE49-F238E27FC236}">
                <a16:creationId xmlns:a16="http://schemas.microsoft.com/office/drawing/2014/main" id="{0C574FFC-6372-4C08-A1AF-DFA87ED01DA0}"/>
              </a:ext>
            </a:extLst>
          </p:cNvPr>
          <p:cNvSpPr>
            <a:spLocks noGrp="1"/>
          </p:cNvSpPr>
          <p:nvPr>
            <p:ph idx="1"/>
          </p:nvPr>
        </p:nvSpPr>
        <p:spPr>
          <a:xfrm>
            <a:off x="1251678" y="1247775"/>
            <a:ext cx="10178322" cy="5448300"/>
          </a:xfrm>
        </p:spPr>
        <p:txBody>
          <a:bodyPr>
            <a:normAutofit/>
          </a:bodyPr>
          <a:lstStyle/>
          <a:p>
            <a:pPr marL="0" indent="0">
              <a:buNone/>
            </a:pPr>
            <a:r>
              <a:rPr lang="es-419" dirty="0"/>
              <a:t>Cuando Angular descubre que un componente depende de un servicio, primero verifica si el inyector tiene alguna instancia existente de ese servicio. Si todavía no existe una instancia de servicio solicitada, el inyector hace una utilizando el proveedor registrado y la agrega al inyector antes de devolver el servicio a Angular.</a:t>
            </a:r>
          </a:p>
          <a:p>
            <a:pPr marL="0" indent="0">
              <a:buNone/>
            </a:pPr>
            <a:endParaRPr lang="es-419" dirty="0"/>
          </a:p>
          <a:p>
            <a:pPr marL="0" indent="0">
              <a:buNone/>
            </a:pPr>
            <a:r>
              <a:rPr lang="es-419" dirty="0"/>
              <a:t>Cuando todos los servicios solicitados se han resuelto y devuelto, Angular puede llamar al constructor del componente con esos servicios como argumentos.</a:t>
            </a:r>
          </a:p>
          <a:p>
            <a:pPr marL="0" indent="0">
              <a:buNone/>
            </a:pPr>
            <a:endParaRPr lang="es-419" dirty="0"/>
          </a:p>
          <a:p>
            <a:pPr marL="0" indent="0">
              <a:buNone/>
            </a:pPr>
            <a:r>
              <a:rPr lang="es-419" dirty="0"/>
              <a:t>El proceso de inyección de </a:t>
            </a:r>
            <a:r>
              <a:rPr lang="es-419" dirty="0" err="1"/>
              <a:t>HeroService</a:t>
            </a:r>
            <a:r>
              <a:rPr lang="es-419" dirty="0"/>
              <a:t> se parece a esto.</a:t>
            </a:r>
          </a:p>
          <a:p>
            <a:pPr marL="0" indent="0">
              <a:buNone/>
            </a:pPr>
            <a:endParaRPr lang="es-419" dirty="0"/>
          </a:p>
          <a:p>
            <a:pPr marL="0" indent="0">
              <a:buNone/>
            </a:pPr>
            <a:endParaRPr lang="es-419" dirty="0"/>
          </a:p>
        </p:txBody>
      </p:sp>
      <p:pic>
        <p:nvPicPr>
          <p:cNvPr id="5" name="Imagen 4" descr="Imagen que contiene hombre&#10;&#10;Descripción generada automáticamente">
            <a:extLst>
              <a:ext uri="{FF2B5EF4-FFF2-40B4-BE49-F238E27FC236}">
                <a16:creationId xmlns:a16="http://schemas.microsoft.com/office/drawing/2014/main" id="{A943B8E9-B42C-41C7-B995-367E2E39D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1625" y="3971925"/>
            <a:ext cx="4562475" cy="2076450"/>
          </a:xfrm>
          <a:prstGeom prst="rect">
            <a:avLst/>
          </a:prstGeom>
        </p:spPr>
      </p:pic>
    </p:spTree>
    <p:extLst>
      <p:ext uri="{BB962C8B-B14F-4D97-AF65-F5344CB8AC3E}">
        <p14:creationId xmlns:p14="http://schemas.microsoft.com/office/powerpoint/2010/main" val="1848018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lstStyle/>
          <a:p>
            <a:r>
              <a:rPr lang="en-US" dirty="0"/>
              <a:t>INTRODUCCIÓN</a:t>
            </a:r>
          </a:p>
        </p:txBody>
      </p:sp>
      <p:sp>
        <p:nvSpPr>
          <p:cNvPr id="4" name="Marcador de contenido 3">
            <a:extLst>
              <a:ext uri="{FF2B5EF4-FFF2-40B4-BE49-F238E27FC236}">
                <a16:creationId xmlns:a16="http://schemas.microsoft.com/office/drawing/2014/main" id="{0C574FFC-6372-4C08-A1AF-DFA87ED01DA0}"/>
              </a:ext>
            </a:extLst>
          </p:cNvPr>
          <p:cNvSpPr>
            <a:spLocks noGrp="1"/>
          </p:cNvSpPr>
          <p:nvPr>
            <p:ph idx="1"/>
          </p:nvPr>
        </p:nvSpPr>
        <p:spPr>
          <a:xfrm>
            <a:off x="1251678" y="1247775"/>
            <a:ext cx="10178322" cy="5448300"/>
          </a:xfrm>
        </p:spPr>
        <p:txBody>
          <a:bodyPr>
            <a:normAutofit fontScale="92500" lnSpcReduction="10000"/>
          </a:bodyPr>
          <a:lstStyle/>
          <a:p>
            <a:pPr marL="0" indent="0">
              <a:buNone/>
            </a:pPr>
            <a:r>
              <a:rPr lang="es-419" dirty="0"/>
              <a:t>Prestación de servicios</a:t>
            </a:r>
          </a:p>
          <a:p>
            <a:pPr marL="0" indent="0">
              <a:buNone/>
            </a:pPr>
            <a:r>
              <a:rPr lang="es-419" dirty="0"/>
              <a:t>Debe registrar al menos un proveedor de cualquier servicio que vaya a utilizar. El proveedor puede ser parte de los metadatos del servicio, haciendo que ese servicio esté disponible en todas partes, o puede registrar proveedores con módulos o componentes específicos. Usted registra proveedores en los metadatos del servicio (en el decorador @</a:t>
            </a:r>
            <a:r>
              <a:rPr lang="es-419" dirty="0" err="1"/>
              <a:t>Injectable</a:t>
            </a:r>
            <a:r>
              <a:rPr lang="es-419" dirty="0"/>
              <a:t> ()), o en los metadatos @</a:t>
            </a:r>
            <a:r>
              <a:rPr lang="es-419" dirty="0" err="1"/>
              <a:t>NgModule</a:t>
            </a:r>
            <a:r>
              <a:rPr lang="es-419" dirty="0"/>
              <a:t> () o @</a:t>
            </a:r>
            <a:r>
              <a:rPr lang="es-419" dirty="0" err="1"/>
              <a:t>Component</a:t>
            </a:r>
            <a:r>
              <a:rPr lang="es-419" dirty="0"/>
              <a:t> ().</a:t>
            </a:r>
          </a:p>
          <a:p>
            <a:pPr marL="0" indent="0">
              <a:buNone/>
            </a:pPr>
            <a:endParaRPr lang="es-419" dirty="0"/>
          </a:p>
          <a:p>
            <a:pPr marL="0" indent="0">
              <a:buNone/>
            </a:pPr>
            <a:r>
              <a:rPr lang="es-419" dirty="0"/>
              <a:t>Por defecto, el comando Angular CLI ng </a:t>
            </a:r>
            <a:r>
              <a:rPr lang="es-419" dirty="0" err="1"/>
              <a:t>generate</a:t>
            </a:r>
            <a:r>
              <a:rPr lang="es-419" dirty="0"/>
              <a:t> </a:t>
            </a:r>
            <a:r>
              <a:rPr lang="es-419" dirty="0" err="1"/>
              <a:t>service</a:t>
            </a:r>
            <a:r>
              <a:rPr lang="es-419" dirty="0"/>
              <a:t> registra un proveedor con el inyector raíz para su servicio al incluir metadatos de proveedor en el decorador @</a:t>
            </a:r>
            <a:r>
              <a:rPr lang="es-419" dirty="0" err="1"/>
              <a:t>Injectable</a:t>
            </a:r>
            <a:r>
              <a:rPr lang="es-419" dirty="0"/>
              <a:t> (). El tutorial utiliza este método para registrar el proveedor de la definición de clase </a:t>
            </a:r>
            <a:r>
              <a:rPr lang="es-419" dirty="0" err="1"/>
              <a:t>HeroService</a:t>
            </a:r>
            <a:r>
              <a:rPr lang="es-419" dirty="0"/>
              <a:t>.</a:t>
            </a:r>
          </a:p>
          <a:p>
            <a:pPr marL="0" indent="0">
              <a:buNone/>
            </a:pPr>
            <a:endParaRPr lang="es-419" dirty="0"/>
          </a:p>
          <a:p>
            <a:pPr marL="0" indent="0">
              <a:buNone/>
            </a:pPr>
            <a:endParaRPr lang="es-419" dirty="0"/>
          </a:p>
          <a:p>
            <a:pPr marL="0" indent="0">
              <a:buNone/>
            </a:pPr>
            <a:r>
              <a:rPr lang="es-419" dirty="0"/>
              <a:t>Cuando proporciona el servicio en el nivel raíz, Angular crea una única instancia compartida de </a:t>
            </a:r>
            <a:r>
              <a:rPr lang="es-419" dirty="0" err="1"/>
              <a:t>HeroService</a:t>
            </a:r>
            <a:r>
              <a:rPr lang="es-419" dirty="0"/>
              <a:t> y la inyecta en cualquier clase que lo solicite. El registro del proveedor en los metadatos @</a:t>
            </a:r>
            <a:r>
              <a:rPr lang="es-419" dirty="0" err="1"/>
              <a:t>Injectable</a:t>
            </a:r>
            <a:r>
              <a:rPr lang="es-419" dirty="0"/>
              <a:t> () también permite a Angular optimizar una aplicación eliminando el servicio de la aplicación compilada si no se utiliza.</a:t>
            </a:r>
          </a:p>
        </p:txBody>
      </p:sp>
      <p:pic>
        <p:nvPicPr>
          <p:cNvPr id="3" name="Imagen 2">
            <a:extLst>
              <a:ext uri="{FF2B5EF4-FFF2-40B4-BE49-F238E27FC236}">
                <a16:creationId xmlns:a16="http://schemas.microsoft.com/office/drawing/2014/main" id="{28A8B904-52A2-489C-BE54-9484B50DA787}"/>
              </a:ext>
            </a:extLst>
          </p:cNvPr>
          <p:cNvPicPr>
            <a:picLocks noChangeAspect="1"/>
          </p:cNvPicPr>
          <p:nvPr/>
        </p:nvPicPr>
        <p:blipFill>
          <a:blip r:embed="rId2"/>
          <a:stretch>
            <a:fillRect/>
          </a:stretch>
        </p:blipFill>
        <p:spPr>
          <a:xfrm>
            <a:off x="1468801" y="3971925"/>
            <a:ext cx="9744075" cy="1704975"/>
          </a:xfrm>
          <a:prstGeom prst="rect">
            <a:avLst/>
          </a:prstGeom>
        </p:spPr>
      </p:pic>
    </p:spTree>
    <p:extLst>
      <p:ext uri="{BB962C8B-B14F-4D97-AF65-F5344CB8AC3E}">
        <p14:creationId xmlns:p14="http://schemas.microsoft.com/office/powerpoint/2010/main" val="5162759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lstStyle/>
          <a:p>
            <a:r>
              <a:rPr lang="en-US" dirty="0"/>
              <a:t>INTRODUCCIÓN</a:t>
            </a:r>
          </a:p>
        </p:txBody>
      </p:sp>
      <p:sp>
        <p:nvSpPr>
          <p:cNvPr id="4" name="Marcador de contenido 3">
            <a:extLst>
              <a:ext uri="{FF2B5EF4-FFF2-40B4-BE49-F238E27FC236}">
                <a16:creationId xmlns:a16="http://schemas.microsoft.com/office/drawing/2014/main" id="{0C574FFC-6372-4C08-A1AF-DFA87ED01DA0}"/>
              </a:ext>
            </a:extLst>
          </p:cNvPr>
          <p:cNvSpPr>
            <a:spLocks noGrp="1"/>
          </p:cNvSpPr>
          <p:nvPr>
            <p:ph idx="1"/>
          </p:nvPr>
        </p:nvSpPr>
        <p:spPr>
          <a:xfrm>
            <a:off x="1251678" y="1247775"/>
            <a:ext cx="10178322" cy="5448300"/>
          </a:xfrm>
        </p:spPr>
        <p:txBody>
          <a:bodyPr>
            <a:normAutofit/>
          </a:bodyPr>
          <a:lstStyle/>
          <a:p>
            <a:pPr marL="0" indent="0">
              <a:buNone/>
            </a:pPr>
            <a:r>
              <a:rPr lang="es-419" dirty="0"/>
              <a:t>Cuando registra un proveedor con un </a:t>
            </a:r>
            <a:r>
              <a:rPr lang="es-419" dirty="0" err="1"/>
              <a:t>NgModule</a:t>
            </a:r>
            <a:r>
              <a:rPr lang="es-419" dirty="0"/>
              <a:t> específico, la misma instancia de un servicio está disponible para todos los componentes en ese </a:t>
            </a:r>
            <a:r>
              <a:rPr lang="es-419" dirty="0" err="1"/>
              <a:t>NgModule</a:t>
            </a:r>
            <a:r>
              <a:rPr lang="es-419" dirty="0"/>
              <a:t>. Para registrarse en este nivel, use la propiedad de proveedores del decorador @</a:t>
            </a:r>
            <a:r>
              <a:rPr lang="es-419" dirty="0" err="1"/>
              <a:t>NgModule</a:t>
            </a:r>
            <a:r>
              <a:rPr lang="es-419" dirty="0"/>
              <a:t> ()</a:t>
            </a:r>
          </a:p>
          <a:p>
            <a:pPr marL="0" indent="0">
              <a:buNone/>
            </a:pPr>
            <a:endParaRPr lang="es-419" dirty="0"/>
          </a:p>
          <a:p>
            <a:pPr marL="0" indent="0">
              <a:buNone/>
            </a:pPr>
            <a:endParaRPr lang="es-419" dirty="0"/>
          </a:p>
        </p:txBody>
      </p:sp>
      <p:pic>
        <p:nvPicPr>
          <p:cNvPr id="3" name="Imagen 2">
            <a:extLst>
              <a:ext uri="{FF2B5EF4-FFF2-40B4-BE49-F238E27FC236}">
                <a16:creationId xmlns:a16="http://schemas.microsoft.com/office/drawing/2014/main" id="{2DF01075-68D9-4EC6-880F-BE8E16D57A4E}"/>
              </a:ext>
            </a:extLst>
          </p:cNvPr>
          <p:cNvPicPr>
            <a:picLocks noChangeAspect="1"/>
          </p:cNvPicPr>
          <p:nvPr/>
        </p:nvPicPr>
        <p:blipFill>
          <a:blip r:embed="rId2"/>
          <a:stretch>
            <a:fillRect/>
          </a:stretch>
        </p:blipFill>
        <p:spPr>
          <a:xfrm>
            <a:off x="1251678" y="2920726"/>
            <a:ext cx="9753600" cy="3076575"/>
          </a:xfrm>
          <a:prstGeom prst="rect">
            <a:avLst/>
          </a:prstGeom>
        </p:spPr>
      </p:pic>
    </p:spTree>
    <p:extLst>
      <p:ext uri="{BB962C8B-B14F-4D97-AF65-F5344CB8AC3E}">
        <p14:creationId xmlns:p14="http://schemas.microsoft.com/office/powerpoint/2010/main" val="38374545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lstStyle/>
          <a:p>
            <a:r>
              <a:rPr lang="en-US" dirty="0" err="1"/>
              <a:t>provedores</a:t>
            </a:r>
            <a:endParaRPr lang="en-US" dirty="0"/>
          </a:p>
        </p:txBody>
      </p:sp>
      <p:sp>
        <p:nvSpPr>
          <p:cNvPr id="4" name="Marcador de contenido 3">
            <a:extLst>
              <a:ext uri="{FF2B5EF4-FFF2-40B4-BE49-F238E27FC236}">
                <a16:creationId xmlns:a16="http://schemas.microsoft.com/office/drawing/2014/main" id="{0C574FFC-6372-4C08-A1AF-DFA87ED01DA0}"/>
              </a:ext>
            </a:extLst>
          </p:cNvPr>
          <p:cNvSpPr>
            <a:spLocks noGrp="1"/>
          </p:cNvSpPr>
          <p:nvPr>
            <p:ph idx="1"/>
          </p:nvPr>
        </p:nvSpPr>
        <p:spPr>
          <a:xfrm>
            <a:off x="1251678" y="1247775"/>
            <a:ext cx="10178322" cy="5448300"/>
          </a:xfrm>
        </p:spPr>
        <p:txBody>
          <a:bodyPr>
            <a:normAutofit/>
          </a:bodyPr>
          <a:lstStyle/>
          <a:p>
            <a:pPr marL="0" indent="0">
              <a:buNone/>
            </a:pPr>
            <a:r>
              <a:rPr lang="es-419" dirty="0"/>
              <a:t>Cuando registra un proveedor en el nivel de componente, obtiene una nueva instancia del servicio con cada nueva instancia de ese componente. En el nivel de componente, registre un proveedor de servicios en la propiedad de proveedores de los metadatos @</a:t>
            </a:r>
            <a:r>
              <a:rPr lang="es-419" dirty="0" err="1"/>
              <a:t>Component</a:t>
            </a:r>
            <a:r>
              <a:rPr lang="es-419" dirty="0"/>
              <a:t> ().</a:t>
            </a:r>
          </a:p>
          <a:p>
            <a:pPr marL="0" indent="0">
              <a:buNone/>
            </a:pPr>
            <a:endParaRPr lang="es-419" dirty="0"/>
          </a:p>
          <a:p>
            <a:pPr marL="0" indent="0">
              <a:buNone/>
            </a:pPr>
            <a:endParaRPr lang="es-419" dirty="0"/>
          </a:p>
          <a:p>
            <a:pPr marL="0" indent="0">
              <a:buNone/>
            </a:pPr>
            <a:endParaRPr lang="es-419" dirty="0"/>
          </a:p>
          <a:p>
            <a:pPr marL="0" indent="0">
              <a:buNone/>
            </a:pPr>
            <a:endParaRPr lang="es-419" dirty="0"/>
          </a:p>
        </p:txBody>
      </p:sp>
      <p:pic>
        <p:nvPicPr>
          <p:cNvPr id="5" name="Imagen 4">
            <a:extLst>
              <a:ext uri="{FF2B5EF4-FFF2-40B4-BE49-F238E27FC236}">
                <a16:creationId xmlns:a16="http://schemas.microsoft.com/office/drawing/2014/main" id="{5B431052-BAFC-4E95-9F04-97645042DD8A}"/>
              </a:ext>
            </a:extLst>
          </p:cNvPr>
          <p:cNvPicPr>
            <a:picLocks noChangeAspect="1"/>
          </p:cNvPicPr>
          <p:nvPr/>
        </p:nvPicPr>
        <p:blipFill>
          <a:blip r:embed="rId2"/>
          <a:stretch>
            <a:fillRect/>
          </a:stretch>
        </p:blipFill>
        <p:spPr>
          <a:xfrm>
            <a:off x="1251678" y="2600325"/>
            <a:ext cx="9839325" cy="3009900"/>
          </a:xfrm>
          <a:prstGeom prst="rect">
            <a:avLst/>
          </a:prstGeom>
        </p:spPr>
      </p:pic>
    </p:spTree>
    <p:extLst>
      <p:ext uri="{BB962C8B-B14F-4D97-AF65-F5344CB8AC3E}">
        <p14:creationId xmlns:p14="http://schemas.microsoft.com/office/powerpoint/2010/main" val="37339058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lstStyle/>
          <a:p>
            <a:r>
              <a:rPr lang="en-US" dirty="0" err="1"/>
              <a:t>Creando</a:t>
            </a:r>
            <a:r>
              <a:rPr lang="en-US" dirty="0"/>
              <a:t> un </a:t>
            </a:r>
            <a:r>
              <a:rPr lang="en-US" dirty="0" err="1"/>
              <a:t>servicio</a:t>
            </a:r>
            <a:endParaRPr lang="en-US" dirty="0"/>
          </a:p>
        </p:txBody>
      </p:sp>
      <p:pic>
        <p:nvPicPr>
          <p:cNvPr id="8" name="Imagen 7">
            <a:extLst>
              <a:ext uri="{FF2B5EF4-FFF2-40B4-BE49-F238E27FC236}">
                <a16:creationId xmlns:a16="http://schemas.microsoft.com/office/drawing/2014/main" id="{1DE24345-DD0B-44DD-82BC-03E72B043479}"/>
              </a:ext>
            </a:extLst>
          </p:cNvPr>
          <p:cNvPicPr>
            <a:picLocks noChangeAspect="1"/>
          </p:cNvPicPr>
          <p:nvPr/>
        </p:nvPicPr>
        <p:blipFill>
          <a:blip r:embed="rId2"/>
          <a:stretch>
            <a:fillRect/>
          </a:stretch>
        </p:blipFill>
        <p:spPr>
          <a:xfrm>
            <a:off x="1251678" y="1145337"/>
            <a:ext cx="7282722" cy="1955840"/>
          </a:xfrm>
          <a:prstGeom prst="rect">
            <a:avLst/>
          </a:prstGeom>
        </p:spPr>
      </p:pic>
      <p:pic>
        <p:nvPicPr>
          <p:cNvPr id="12" name="Imagen 11">
            <a:extLst>
              <a:ext uri="{FF2B5EF4-FFF2-40B4-BE49-F238E27FC236}">
                <a16:creationId xmlns:a16="http://schemas.microsoft.com/office/drawing/2014/main" id="{4FA32F55-330F-4257-9FA9-E8A0A252BFB8}"/>
              </a:ext>
            </a:extLst>
          </p:cNvPr>
          <p:cNvPicPr>
            <a:picLocks noChangeAspect="1"/>
          </p:cNvPicPr>
          <p:nvPr/>
        </p:nvPicPr>
        <p:blipFill>
          <a:blip r:embed="rId3"/>
          <a:stretch>
            <a:fillRect/>
          </a:stretch>
        </p:blipFill>
        <p:spPr>
          <a:xfrm>
            <a:off x="1251678" y="3149743"/>
            <a:ext cx="7282722" cy="3666217"/>
          </a:xfrm>
          <a:prstGeom prst="rect">
            <a:avLst/>
          </a:prstGeom>
        </p:spPr>
      </p:pic>
    </p:spTree>
    <p:extLst>
      <p:ext uri="{BB962C8B-B14F-4D97-AF65-F5344CB8AC3E}">
        <p14:creationId xmlns:p14="http://schemas.microsoft.com/office/powerpoint/2010/main" val="10421115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lstStyle/>
          <a:p>
            <a:r>
              <a:rPr lang="en-US" dirty="0" err="1"/>
              <a:t>inyectar</a:t>
            </a:r>
            <a:r>
              <a:rPr lang="en-US" dirty="0"/>
              <a:t> y </a:t>
            </a:r>
            <a:r>
              <a:rPr lang="en-US" dirty="0" err="1"/>
              <a:t>usar</a:t>
            </a:r>
            <a:r>
              <a:rPr lang="en-US" dirty="0"/>
              <a:t> un </a:t>
            </a:r>
            <a:r>
              <a:rPr lang="en-US" dirty="0" err="1"/>
              <a:t>servicio</a:t>
            </a:r>
            <a:endParaRPr lang="en-US" dirty="0"/>
          </a:p>
        </p:txBody>
      </p:sp>
      <p:pic>
        <p:nvPicPr>
          <p:cNvPr id="7" name="Imagen 6">
            <a:extLst>
              <a:ext uri="{FF2B5EF4-FFF2-40B4-BE49-F238E27FC236}">
                <a16:creationId xmlns:a16="http://schemas.microsoft.com/office/drawing/2014/main" id="{9189CE29-2DB7-43C9-89E2-F2CBA8F91A7F}"/>
              </a:ext>
            </a:extLst>
          </p:cNvPr>
          <p:cNvPicPr>
            <a:picLocks noChangeAspect="1"/>
          </p:cNvPicPr>
          <p:nvPr/>
        </p:nvPicPr>
        <p:blipFill>
          <a:blip r:embed="rId2"/>
          <a:stretch>
            <a:fillRect/>
          </a:stretch>
        </p:blipFill>
        <p:spPr>
          <a:xfrm>
            <a:off x="1251678" y="1176867"/>
            <a:ext cx="9937125" cy="5681133"/>
          </a:xfrm>
          <a:prstGeom prst="rect">
            <a:avLst/>
          </a:prstGeom>
        </p:spPr>
      </p:pic>
    </p:spTree>
    <p:extLst>
      <p:ext uri="{BB962C8B-B14F-4D97-AF65-F5344CB8AC3E}">
        <p14:creationId xmlns:p14="http://schemas.microsoft.com/office/powerpoint/2010/main" val="711736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6BDC3-BBBF-4BF5-B623-7B395C7C589A}"/>
              </a:ext>
            </a:extLst>
          </p:cNvPr>
          <p:cNvSpPr>
            <a:spLocks noGrp="1"/>
          </p:cNvSpPr>
          <p:nvPr>
            <p:ph type="title"/>
          </p:nvPr>
        </p:nvSpPr>
        <p:spPr/>
        <p:txBody>
          <a:bodyPr/>
          <a:lstStyle/>
          <a:p>
            <a:r>
              <a:rPr lang="en-US" dirty="0" err="1"/>
              <a:t>Evolución</a:t>
            </a:r>
            <a:r>
              <a:rPr lang="en-US" dirty="0"/>
              <a:t> </a:t>
            </a:r>
            <a:r>
              <a:rPr lang="en-US" dirty="0" err="1"/>
              <a:t>en</a:t>
            </a:r>
            <a:r>
              <a:rPr lang="en-US" dirty="0"/>
              <a:t> el </a:t>
            </a:r>
            <a:r>
              <a:rPr lang="en-US" dirty="0" err="1"/>
              <a:t>tiempo</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B8DB6676-977D-4454-BDC5-B6D0910D6B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3754" y="1176076"/>
            <a:ext cx="9066033" cy="5483630"/>
          </a:xfrm>
        </p:spPr>
      </p:pic>
    </p:spTree>
    <p:extLst>
      <p:ext uri="{BB962C8B-B14F-4D97-AF65-F5344CB8AC3E}">
        <p14:creationId xmlns:p14="http://schemas.microsoft.com/office/powerpoint/2010/main" val="20640433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normAutofit fontScale="90000"/>
          </a:bodyPr>
          <a:lstStyle/>
          <a:p>
            <a:r>
              <a:rPr lang="en-US" dirty="0"/>
              <a:t>COMUNICACION ENTRE COMPONENTES</a:t>
            </a:r>
          </a:p>
        </p:txBody>
      </p:sp>
      <p:pic>
        <p:nvPicPr>
          <p:cNvPr id="6" name="Imagen 5">
            <a:extLst>
              <a:ext uri="{FF2B5EF4-FFF2-40B4-BE49-F238E27FC236}">
                <a16:creationId xmlns:a16="http://schemas.microsoft.com/office/drawing/2014/main" id="{4EF67E8C-70EA-48FE-9869-F5BA7A5CB985}"/>
              </a:ext>
            </a:extLst>
          </p:cNvPr>
          <p:cNvPicPr>
            <a:picLocks noChangeAspect="1"/>
          </p:cNvPicPr>
          <p:nvPr/>
        </p:nvPicPr>
        <p:blipFill>
          <a:blip r:embed="rId2"/>
          <a:stretch>
            <a:fillRect/>
          </a:stretch>
        </p:blipFill>
        <p:spPr>
          <a:xfrm>
            <a:off x="1135426" y="1323975"/>
            <a:ext cx="10410825" cy="4210050"/>
          </a:xfrm>
          <a:prstGeom prst="rect">
            <a:avLst/>
          </a:prstGeom>
        </p:spPr>
      </p:pic>
    </p:spTree>
    <p:extLst>
      <p:ext uri="{BB962C8B-B14F-4D97-AF65-F5344CB8AC3E}">
        <p14:creationId xmlns:p14="http://schemas.microsoft.com/office/powerpoint/2010/main" val="1232548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normAutofit fontScale="90000"/>
          </a:bodyPr>
          <a:lstStyle/>
          <a:p>
            <a:r>
              <a:rPr lang="en-US" dirty="0"/>
              <a:t>COMUNICACION ENTRE COMPONENTES</a:t>
            </a:r>
          </a:p>
        </p:txBody>
      </p:sp>
      <p:sp>
        <p:nvSpPr>
          <p:cNvPr id="3" name="Rectángulo 2">
            <a:extLst>
              <a:ext uri="{FF2B5EF4-FFF2-40B4-BE49-F238E27FC236}">
                <a16:creationId xmlns:a16="http://schemas.microsoft.com/office/drawing/2014/main" id="{6461954A-69C1-4D11-B49F-B0428FCB0771}"/>
              </a:ext>
            </a:extLst>
          </p:cNvPr>
          <p:cNvSpPr/>
          <p:nvPr/>
        </p:nvSpPr>
        <p:spPr>
          <a:xfrm>
            <a:off x="1251678" y="1901129"/>
            <a:ext cx="7400926" cy="369332"/>
          </a:xfrm>
          <a:prstGeom prst="rect">
            <a:avLst/>
          </a:prstGeom>
        </p:spPr>
        <p:txBody>
          <a:bodyPr wrap="square">
            <a:spAutoFit/>
          </a:bodyPr>
          <a:lstStyle/>
          <a:p>
            <a:r>
              <a:rPr lang="es-419" dirty="0">
                <a:solidFill>
                  <a:prstClr val="black"/>
                </a:solidFill>
                <a:latin typeface="Lucida Console" panose="020B0609040504020204" pitchFamily="49" charset="0"/>
              </a:rPr>
              <a:t>ng g s </a:t>
            </a:r>
            <a:r>
              <a:rPr lang="es-419" dirty="0" err="1">
                <a:solidFill>
                  <a:prstClr val="black"/>
                </a:solidFill>
                <a:latin typeface="Lucida Console" panose="020B0609040504020204" pitchFamily="49" charset="0"/>
              </a:rPr>
              <a:t>components</a:t>
            </a:r>
            <a:r>
              <a:rPr lang="es-419" dirty="0">
                <a:solidFill>
                  <a:prstClr val="black"/>
                </a:solidFill>
                <a:latin typeface="Lucida Console" panose="020B0609040504020204" pitchFamily="49" charset="0"/>
              </a:rPr>
              <a:t>/</a:t>
            </a:r>
            <a:r>
              <a:rPr lang="es-419" dirty="0" err="1">
                <a:solidFill>
                  <a:prstClr val="black"/>
                </a:solidFill>
                <a:latin typeface="Lucida Console" panose="020B0609040504020204" pitchFamily="49" charset="0"/>
              </a:rPr>
              <a:t>login</a:t>
            </a:r>
            <a:r>
              <a:rPr lang="es-419" dirty="0">
                <a:solidFill>
                  <a:prstClr val="black"/>
                </a:solidFill>
                <a:latin typeface="Lucida Console" panose="020B0609040504020204" pitchFamily="49" charset="0"/>
              </a:rPr>
              <a:t>/</a:t>
            </a:r>
            <a:r>
              <a:rPr lang="es-419" dirty="0" err="1">
                <a:solidFill>
                  <a:prstClr val="black"/>
                </a:solidFill>
                <a:latin typeface="Lucida Console" panose="020B0609040504020204" pitchFamily="49" charset="0"/>
              </a:rPr>
              <a:t>services</a:t>
            </a:r>
            <a:r>
              <a:rPr lang="es-419" dirty="0">
                <a:solidFill>
                  <a:prstClr val="black"/>
                </a:solidFill>
                <a:latin typeface="Lucida Console" panose="020B0609040504020204" pitchFamily="49" charset="0"/>
              </a:rPr>
              <a:t>/</a:t>
            </a:r>
            <a:r>
              <a:rPr lang="es-419" dirty="0" err="1">
                <a:solidFill>
                  <a:prstClr val="black"/>
                </a:solidFill>
                <a:latin typeface="Lucida Console" panose="020B0609040504020204" pitchFamily="49" charset="0"/>
              </a:rPr>
              <a:t>LoginEventManager</a:t>
            </a:r>
            <a:endParaRPr lang="es-419" dirty="0"/>
          </a:p>
        </p:txBody>
      </p:sp>
      <p:sp>
        <p:nvSpPr>
          <p:cNvPr id="4" name="Rectángulo 3">
            <a:extLst>
              <a:ext uri="{FF2B5EF4-FFF2-40B4-BE49-F238E27FC236}">
                <a16:creationId xmlns:a16="http://schemas.microsoft.com/office/drawing/2014/main" id="{C75E7517-BDF3-4897-9922-7F7835C87DAF}"/>
              </a:ext>
            </a:extLst>
          </p:cNvPr>
          <p:cNvSpPr/>
          <p:nvPr/>
        </p:nvSpPr>
        <p:spPr>
          <a:xfrm>
            <a:off x="1251678" y="1437140"/>
            <a:ext cx="3950120" cy="369332"/>
          </a:xfrm>
          <a:prstGeom prst="rect">
            <a:avLst/>
          </a:prstGeom>
        </p:spPr>
        <p:txBody>
          <a:bodyPr wrap="none">
            <a:spAutoFit/>
          </a:bodyPr>
          <a:lstStyle/>
          <a:p>
            <a:r>
              <a:rPr lang="es-419" dirty="0">
                <a:solidFill>
                  <a:prstClr val="black"/>
                </a:solidFill>
                <a:latin typeface="Lucida Console" panose="020B0609040504020204" pitchFamily="49" charset="0"/>
              </a:rPr>
              <a:t>ng g c </a:t>
            </a:r>
            <a:r>
              <a:rPr lang="es-419" dirty="0" err="1">
                <a:solidFill>
                  <a:prstClr val="black"/>
                </a:solidFill>
                <a:latin typeface="Lucida Console" panose="020B0609040504020204" pitchFamily="49" charset="0"/>
              </a:rPr>
              <a:t>services</a:t>
            </a:r>
            <a:r>
              <a:rPr lang="es-419" dirty="0">
                <a:solidFill>
                  <a:prstClr val="black"/>
                </a:solidFill>
                <a:latin typeface="Lucida Console" panose="020B0609040504020204" pitchFamily="49" charset="0"/>
              </a:rPr>
              <a:t>/</a:t>
            </a:r>
            <a:r>
              <a:rPr lang="es-419" dirty="0" err="1">
                <a:solidFill>
                  <a:prstClr val="black"/>
                </a:solidFill>
                <a:latin typeface="Lucida Console" panose="020B0609040504020204" pitchFamily="49" charset="0"/>
              </a:rPr>
              <a:t>ModalWindow</a:t>
            </a:r>
            <a:endParaRPr lang="es-419" dirty="0">
              <a:solidFill>
                <a:prstClr val="black"/>
              </a:solidFill>
              <a:latin typeface="Lucida Console" panose="020B0609040504020204" pitchFamily="49" charset="0"/>
            </a:endParaRPr>
          </a:p>
        </p:txBody>
      </p:sp>
      <p:sp>
        <p:nvSpPr>
          <p:cNvPr id="5" name="Rectángulo 4">
            <a:extLst>
              <a:ext uri="{FF2B5EF4-FFF2-40B4-BE49-F238E27FC236}">
                <a16:creationId xmlns:a16="http://schemas.microsoft.com/office/drawing/2014/main" id="{A0C079A1-EB38-4BA3-A1B4-CC26D1240FBA}"/>
              </a:ext>
            </a:extLst>
          </p:cNvPr>
          <p:cNvSpPr/>
          <p:nvPr/>
        </p:nvSpPr>
        <p:spPr>
          <a:xfrm>
            <a:off x="1251678" y="2346068"/>
            <a:ext cx="5344733" cy="369332"/>
          </a:xfrm>
          <a:prstGeom prst="rect">
            <a:avLst/>
          </a:prstGeom>
        </p:spPr>
        <p:txBody>
          <a:bodyPr wrap="none">
            <a:spAutoFit/>
          </a:bodyPr>
          <a:lstStyle/>
          <a:p>
            <a:r>
              <a:rPr lang="en-US" dirty="0">
                <a:solidFill>
                  <a:prstClr val="black"/>
                </a:solidFill>
                <a:latin typeface="Lucida Console" panose="020B0609040504020204" pitchFamily="49" charset="0"/>
              </a:rPr>
              <a:t>ng g s modules/shared/services/String</a:t>
            </a:r>
          </a:p>
        </p:txBody>
      </p:sp>
      <p:pic>
        <p:nvPicPr>
          <p:cNvPr id="7" name="Imagen 6">
            <a:extLst>
              <a:ext uri="{FF2B5EF4-FFF2-40B4-BE49-F238E27FC236}">
                <a16:creationId xmlns:a16="http://schemas.microsoft.com/office/drawing/2014/main" id="{F63EC9E8-CA24-4AD8-9865-534DED215003}"/>
              </a:ext>
            </a:extLst>
          </p:cNvPr>
          <p:cNvPicPr>
            <a:picLocks noChangeAspect="1"/>
          </p:cNvPicPr>
          <p:nvPr/>
        </p:nvPicPr>
        <p:blipFill>
          <a:blip r:embed="rId2"/>
          <a:stretch>
            <a:fillRect/>
          </a:stretch>
        </p:blipFill>
        <p:spPr>
          <a:xfrm>
            <a:off x="1245093" y="2994723"/>
            <a:ext cx="5533410" cy="3537865"/>
          </a:xfrm>
          <a:prstGeom prst="rect">
            <a:avLst/>
          </a:prstGeom>
        </p:spPr>
      </p:pic>
      <p:pic>
        <p:nvPicPr>
          <p:cNvPr id="8" name="Imagen 7">
            <a:extLst>
              <a:ext uri="{FF2B5EF4-FFF2-40B4-BE49-F238E27FC236}">
                <a16:creationId xmlns:a16="http://schemas.microsoft.com/office/drawing/2014/main" id="{D39FAD7B-6552-4CCA-B5FA-997673D70E4A}"/>
              </a:ext>
            </a:extLst>
          </p:cNvPr>
          <p:cNvPicPr>
            <a:picLocks noChangeAspect="1"/>
          </p:cNvPicPr>
          <p:nvPr/>
        </p:nvPicPr>
        <p:blipFill>
          <a:blip r:embed="rId3"/>
          <a:stretch>
            <a:fillRect/>
          </a:stretch>
        </p:blipFill>
        <p:spPr>
          <a:xfrm>
            <a:off x="4277546" y="3343345"/>
            <a:ext cx="7515061" cy="2488389"/>
          </a:xfrm>
          <a:prstGeom prst="rect">
            <a:avLst/>
          </a:prstGeom>
        </p:spPr>
      </p:pic>
    </p:spTree>
    <p:extLst>
      <p:ext uri="{BB962C8B-B14F-4D97-AF65-F5344CB8AC3E}">
        <p14:creationId xmlns:p14="http://schemas.microsoft.com/office/powerpoint/2010/main" val="21107714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normAutofit fontScale="90000"/>
          </a:bodyPr>
          <a:lstStyle/>
          <a:p>
            <a:r>
              <a:rPr lang="en-US" dirty="0"/>
              <a:t>COMUNICACION ENTRE COMPONENTES</a:t>
            </a:r>
          </a:p>
        </p:txBody>
      </p:sp>
      <p:sp>
        <p:nvSpPr>
          <p:cNvPr id="3" name="Rectángulo 2">
            <a:extLst>
              <a:ext uri="{FF2B5EF4-FFF2-40B4-BE49-F238E27FC236}">
                <a16:creationId xmlns:a16="http://schemas.microsoft.com/office/drawing/2014/main" id="{6461954A-69C1-4D11-B49F-B0428FCB0771}"/>
              </a:ext>
            </a:extLst>
          </p:cNvPr>
          <p:cNvSpPr/>
          <p:nvPr/>
        </p:nvSpPr>
        <p:spPr>
          <a:xfrm>
            <a:off x="1251678" y="1901129"/>
            <a:ext cx="7400926" cy="369332"/>
          </a:xfrm>
          <a:prstGeom prst="rect">
            <a:avLst/>
          </a:prstGeom>
        </p:spPr>
        <p:txBody>
          <a:bodyPr wrap="square">
            <a:spAutoFit/>
          </a:bodyPr>
          <a:lstStyle/>
          <a:p>
            <a:r>
              <a:rPr lang="es-419" dirty="0">
                <a:solidFill>
                  <a:prstClr val="black"/>
                </a:solidFill>
                <a:latin typeface="Lucida Console" panose="020B0609040504020204" pitchFamily="49" charset="0"/>
              </a:rPr>
              <a:t>ng g s </a:t>
            </a:r>
            <a:r>
              <a:rPr lang="es-419" dirty="0" err="1">
                <a:solidFill>
                  <a:prstClr val="black"/>
                </a:solidFill>
                <a:latin typeface="Lucida Console" panose="020B0609040504020204" pitchFamily="49" charset="0"/>
              </a:rPr>
              <a:t>components</a:t>
            </a:r>
            <a:r>
              <a:rPr lang="es-419" dirty="0">
                <a:solidFill>
                  <a:prstClr val="black"/>
                </a:solidFill>
                <a:latin typeface="Lucida Console" panose="020B0609040504020204" pitchFamily="49" charset="0"/>
              </a:rPr>
              <a:t>/</a:t>
            </a:r>
            <a:r>
              <a:rPr lang="es-419" dirty="0" err="1">
                <a:solidFill>
                  <a:prstClr val="black"/>
                </a:solidFill>
                <a:latin typeface="Lucida Console" panose="020B0609040504020204" pitchFamily="49" charset="0"/>
              </a:rPr>
              <a:t>login</a:t>
            </a:r>
            <a:r>
              <a:rPr lang="es-419" dirty="0">
                <a:solidFill>
                  <a:prstClr val="black"/>
                </a:solidFill>
                <a:latin typeface="Lucida Console" panose="020B0609040504020204" pitchFamily="49" charset="0"/>
              </a:rPr>
              <a:t>/</a:t>
            </a:r>
            <a:r>
              <a:rPr lang="es-419" dirty="0" err="1">
                <a:solidFill>
                  <a:prstClr val="black"/>
                </a:solidFill>
                <a:latin typeface="Lucida Console" panose="020B0609040504020204" pitchFamily="49" charset="0"/>
              </a:rPr>
              <a:t>services</a:t>
            </a:r>
            <a:r>
              <a:rPr lang="es-419" dirty="0">
                <a:solidFill>
                  <a:prstClr val="black"/>
                </a:solidFill>
                <a:latin typeface="Lucida Console" panose="020B0609040504020204" pitchFamily="49" charset="0"/>
              </a:rPr>
              <a:t>/</a:t>
            </a:r>
            <a:r>
              <a:rPr lang="es-419" dirty="0" err="1">
                <a:solidFill>
                  <a:prstClr val="black"/>
                </a:solidFill>
                <a:latin typeface="Lucida Console" panose="020B0609040504020204" pitchFamily="49" charset="0"/>
              </a:rPr>
              <a:t>LoginEventManager</a:t>
            </a:r>
            <a:endParaRPr lang="es-419" dirty="0"/>
          </a:p>
        </p:txBody>
      </p:sp>
      <p:sp>
        <p:nvSpPr>
          <p:cNvPr id="4" name="Rectángulo 3">
            <a:extLst>
              <a:ext uri="{FF2B5EF4-FFF2-40B4-BE49-F238E27FC236}">
                <a16:creationId xmlns:a16="http://schemas.microsoft.com/office/drawing/2014/main" id="{C75E7517-BDF3-4897-9922-7F7835C87DAF}"/>
              </a:ext>
            </a:extLst>
          </p:cNvPr>
          <p:cNvSpPr/>
          <p:nvPr/>
        </p:nvSpPr>
        <p:spPr>
          <a:xfrm>
            <a:off x="1251678" y="1437140"/>
            <a:ext cx="3950120" cy="369332"/>
          </a:xfrm>
          <a:prstGeom prst="rect">
            <a:avLst/>
          </a:prstGeom>
        </p:spPr>
        <p:txBody>
          <a:bodyPr wrap="none">
            <a:spAutoFit/>
          </a:bodyPr>
          <a:lstStyle/>
          <a:p>
            <a:r>
              <a:rPr lang="es-419" dirty="0">
                <a:solidFill>
                  <a:prstClr val="black"/>
                </a:solidFill>
                <a:latin typeface="Lucida Console" panose="020B0609040504020204" pitchFamily="49" charset="0"/>
              </a:rPr>
              <a:t>ng g c </a:t>
            </a:r>
            <a:r>
              <a:rPr lang="es-419" dirty="0" err="1">
                <a:solidFill>
                  <a:prstClr val="black"/>
                </a:solidFill>
                <a:latin typeface="Lucida Console" panose="020B0609040504020204" pitchFamily="49" charset="0"/>
              </a:rPr>
              <a:t>services</a:t>
            </a:r>
            <a:r>
              <a:rPr lang="es-419" dirty="0">
                <a:solidFill>
                  <a:prstClr val="black"/>
                </a:solidFill>
                <a:latin typeface="Lucida Console" panose="020B0609040504020204" pitchFamily="49" charset="0"/>
              </a:rPr>
              <a:t>/</a:t>
            </a:r>
            <a:r>
              <a:rPr lang="es-419" dirty="0" err="1">
                <a:solidFill>
                  <a:prstClr val="black"/>
                </a:solidFill>
                <a:latin typeface="Lucida Console" panose="020B0609040504020204" pitchFamily="49" charset="0"/>
              </a:rPr>
              <a:t>ModalWindow</a:t>
            </a:r>
            <a:endParaRPr lang="es-419" dirty="0">
              <a:solidFill>
                <a:prstClr val="black"/>
              </a:solidFill>
              <a:latin typeface="Lucida Console" panose="020B0609040504020204" pitchFamily="49" charset="0"/>
            </a:endParaRPr>
          </a:p>
        </p:txBody>
      </p:sp>
      <p:sp>
        <p:nvSpPr>
          <p:cNvPr id="5" name="Rectángulo 4">
            <a:extLst>
              <a:ext uri="{FF2B5EF4-FFF2-40B4-BE49-F238E27FC236}">
                <a16:creationId xmlns:a16="http://schemas.microsoft.com/office/drawing/2014/main" id="{A0C079A1-EB38-4BA3-A1B4-CC26D1240FBA}"/>
              </a:ext>
            </a:extLst>
          </p:cNvPr>
          <p:cNvSpPr/>
          <p:nvPr/>
        </p:nvSpPr>
        <p:spPr>
          <a:xfrm>
            <a:off x="1251678" y="2346068"/>
            <a:ext cx="5344733" cy="369332"/>
          </a:xfrm>
          <a:prstGeom prst="rect">
            <a:avLst/>
          </a:prstGeom>
        </p:spPr>
        <p:txBody>
          <a:bodyPr wrap="none">
            <a:spAutoFit/>
          </a:bodyPr>
          <a:lstStyle/>
          <a:p>
            <a:r>
              <a:rPr lang="en-US" dirty="0">
                <a:solidFill>
                  <a:prstClr val="black"/>
                </a:solidFill>
                <a:latin typeface="Lucida Console" panose="020B0609040504020204" pitchFamily="49" charset="0"/>
              </a:rPr>
              <a:t>ng g s modules/shared/services/String</a:t>
            </a:r>
          </a:p>
        </p:txBody>
      </p:sp>
      <p:pic>
        <p:nvPicPr>
          <p:cNvPr id="7" name="Imagen 6">
            <a:extLst>
              <a:ext uri="{FF2B5EF4-FFF2-40B4-BE49-F238E27FC236}">
                <a16:creationId xmlns:a16="http://schemas.microsoft.com/office/drawing/2014/main" id="{F63EC9E8-CA24-4AD8-9865-534DED215003}"/>
              </a:ext>
            </a:extLst>
          </p:cNvPr>
          <p:cNvPicPr>
            <a:picLocks noChangeAspect="1"/>
          </p:cNvPicPr>
          <p:nvPr/>
        </p:nvPicPr>
        <p:blipFill>
          <a:blip r:embed="rId2"/>
          <a:stretch>
            <a:fillRect/>
          </a:stretch>
        </p:blipFill>
        <p:spPr>
          <a:xfrm>
            <a:off x="1245093" y="2994723"/>
            <a:ext cx="5533410" cy="3537865"/>
          </a:xfrm>
          <a:prstGeom prst="rect">
            <a:avLst/>
          </a:prstGeom>
        </p:spPr>
      </p:pic>
      <p:pic>
        <p:nvPicPr>
          <p:cNvPr id="8" name="Imagen 7">
            <a:extLst>
              <a:ext uri="{FF2B5EF4-FFF2-40B4-BE49-F238E27FC236}">
                <a16:creationId xmlns:a16="http://schemas.microsoft.com/office/drawing/2014/main" id="{D39FAD7B-6552-4CCA-B5FA-997673D70E4A}"/>
              </a:ext>
            </a:extLst>
          </p:cNvPr>
          <p:cNvPicPr>
            <a:picLocks noChangeAspect="1"/>
          </p:cNvPicPr>
          <p:nvPr/>
        </p:nvPicPr>
        <p:blipFill>
          <a:blip r:embed="rId3"/>
          <a:stretch>
            <a:fillRect/>
          </a:stretch>
        </p:blipFill>
        <p:spPr>
          <a:xfrm>
            <a:off x="4277546" y="3343345"/>
            <a:ext cx="7515061" cy="2488389"/>
          </a:xfrm>
          <a:prstGeom prst="rect">
            <a:avLst/>
          </a:prstGeom>
        </p:spPr>
      </p:pic>
    </p:spTree>
    <p:extLst>
      <p:ext uri="{BB962C8B-B14F-4D97-AF65-F5344CB8AC3E}">
        <p14:creationId xmlns:p14="http://schemas.microsoft.com/office/powerpoint/2010/main" val="26813343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E65CC3-9121-4B66-ABF9-BA4C644B7426}"/>
              </a:ext>
            </a:extLst>
          </p:cNvPr>
          <p:cNvSpPr>
            <a:spLocks noGrp="1"/>
          </p:cNvSpPr>
          <p:nvPr>
            <p:ph type="title"/>
          </p:nvPr>
        </p:nvSpPr>
        <p:spPr/>
        <p:txBody>
          <a:bodyPr>
            <a:normAutofit/>
          </a:bodyPr>
          <a:lstStyle/>
          <a:p>
            <a:r>
              <a:rPr lang="es-419" dirty="0"/>
              <a:t>Formularios</a:t>
            </a:r>
            <a:br>
              <a:rPr lang="es-419" dirty="0"/>
            </a:br>
            <a:endParaRPr lang="es-419" dirty="0"/>
          </a:p>
        </p:txBody>
      </p:sp>
      <p:sp>
        <p:nvSpPr>
          <p:cNvPr id="3" name="Marcador de texto 2">
            <a:extLst>
              <a:ext uri="{FF2B5EF4-FFF2-40B4-BE49-F238E27FC236}">
                <a16:creationId xmlns:a16="http://schemas.microsoft.com/office/drawing/2014/main" id="{FD95E4C9-7E09-4652-A08F-534417411B08}"/>
              </a:ext>
            </a:extLst>
          </p:cNvPr>
          <p:cNvSpPr>
            <a:spLocks noGrp="1"/>
          </p:cNvSpPr>
          <p:nvPr>
            <p:ph type="body" idx="1"/>
          </p:nvPr>
        </p:nvSpPr>
        <p:spPr>
          <a:xfrm>
            <a:off x="3242930" y="4524375"/>
            <a:ext cx="7017488" cy="1586541"/>
          </a:xfrm>
        </p:spPr>
        <p:txBody>
          <a:bodyPr>
            <a:normAutofit/>
          </a:bodyPr>
          <a:lstStyle/>
          <a:p>
            <a:r>
              <a:rPr lang="es-419" dirty="0"/>
              <a:t>Introducción</a:t>
            </a:r>
          </a:p>
          <a:p>
            <a:r>
              <a:rPr lang="es-419" dirty="0"/>
              <a:t>Conceptos base</a:t>
            </a:r>
          </a:p>
        </p:txBody>
      </p:sp>
    </p:spTree>
    <p:extLst>
      <p:ext uri="{BB962C8B-B14F-4D97-AF65-F5344CB8AC3E}">
        <p14:creationId xmlns:p14="http://schemas.microsoft.com/office/powerpoint/2010/main" val="9658842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lstStyle/>
          <a:p>
            <a:r>
              <a:rPr lang="en-US" dirty="0"/>
              <a:t>INTRODUCCIÓN</a:t>
            </a:r>
          </a:p>
        </p:txBody>
      </p:sp>
      <p:sp>
        <p:nvSpPr>
          <p:cNvPr id="4" name="Marcador de contenido 3">
            <a:extLst>
              <a:ext uri="{FF2B5EF4-FFF2-40B4-BE49-F238E27FC236}">
                <a16:creationId xmlns:a16="http://schemas.microsoft.com/office/drawing/2014/main" id="{0C574FFC-6372-4C08-A1AF-DFA87ED01DA0}"/>
              </a:ext>
            </a:extLst>
          </p:cNvPr>
          <p:cNvSpPr>
            <a:spLocks noGrp="1"/>
          </p:cNvSpPr>
          <p:nvPr>
            <p:ph idx="1"/>
          </p:nvPr>
        </p:nvSpPr>
        <p:spPr/>
        <p:txBody>
          <a:bodyPr/>
          <a:lstStyle/>
          <a:p>
            <a:pPr marL="914400" lvl="2" indent="0">
              <a:buNone/>
            </a:pPr>
            <a:r>
              <a:rPr lang="en-US" dirty="0" err="1"/>
              <a:t>Introducción</a:t>
            </a:r>
            <a:endParaRPr lang="en-US" dirty="0"/>
          </a:p>
          <a:p>
            <a:pPr marL="914400" lvl="2" indent="0">
              <a:buNone/>
            </a:pPr>
            <a:r>
              <a:rPr lang="en-US" dirty="0" err="1"/>
              <a:t>Formularios</a:t>
            </a:r>
            <a:r>
              <a:rPr lang="en-US" dirty="0"/>
              <a:t> </a:t>
            </a:r>
            <a:r>
              <a:rPr lang="en-US" dirty="0" err="1"/>
              <a:t>reactivos</a:t>
            </a:r>
            <a:endParaRPr lang="en-US" dirty="0"/>
          </a:p>
          <a:p>
            <a:pPr marL="914400" lvl="2" indent="0">
              <a:buNone/>
            </a:pPr>
            <a:r>
              <a:rPr lang="en-US" dirty="0" err="1"/>
              <a:t>Formularios</a:t>
            </a:r>
            <a:r>
              <a:rPr lang="en-US" dirty="0"/>
              <a:t> de </a:t>
            </a:r>
            <a:r>
              <a:rPr lang="en-US" dirty="0" err="1"/>
              <a:t>plantilla</a:t>
            </a:r>
            <a:endParaRPr lang="en-US" dirty="0"/>
          </a:p>
          <a:p>
            <a:pPr marL="914400" lvl="2" indent="0">
              <a:buNone/>
            </a:pPr>
            <a:r>
              <a:rPr lang="en-US" dirty="0" err="1"/>
              <a:t>Validación</a:t>
            </a:r>
            <a:r>
              <a:rPr lang="en-US" dirty="0"/>
              <a:t> de </a:t>
            </a:r>
            <a:r>
              <a:rPr lang="en-US" dirty="0" err="1"/>
              <a:t>formularios</a:t>
            </a:r>
            <a:endParaRPr lang="en-US" dirty="0"/>
          </a:p>
          <a:p>
            <a:pPr marL="914400" lvl="2" indent="0">
              <a:buNone/>
            </a:pPr>
            <a:r>
              <a:rPr lang="en-US" dirty="0" err="1"/>
              <a:t>Formularios</a:t>
            </a:r>
            <a:r>
              <a:rPr lang="en-US" dirty="0"/>
              <a:t> </a:t>
            </a:r>
            <a:r>
              <a:rPr lang="en-US" dirty="0" err="1"/>
              <a:t>dinámicos</a:t>
            </a:r>
            <a:endParaRPr lang="en-US" dirty="0"/>
          </a:p>
        </p:txBody>
      </p:sp>
    </p:spTree>
    <p:extLst>
      <p:ext uri="{BB962C8B-B14F-4D97-AF65-F5344CB8AC3E}">
        <p14:creationId xmlns:p14="http://schemas.microsoft.com/office/powerpoint/2010/main" val="37095675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lstStyle/>
          <a:p>
            <a:r>
              <a:rPr lang="en-US" dirty="0"/>
              <a:t>FORMULARIOS DE PLANTILLA</a:t>
            </a:r>
          </a:p>
        </p:txBody>
      </p:sp>
      <p:sp>
        <p:nvSpPr>
          <p:cNvPr id="4" name="Marcador de contenido 3">
            <a:extLst>
              <a:ext uri="{FF2B5EF4-FFF2-40B4-BE49-F238E27FC236}">
                <a16:creationId xmlns:a16="http://schemas.microsoft.com/office/drawing/2014/main" id="{0C574FFC-6372-4C08-A1AF-DFA87ED01DA0}"/>
              </a:ext>
            </a:extLst>
          </p:cNvPr>
          <p:cNvSpPr>
            <a:spLocks noGrp="1"/>
          </p:cNvSpPr>
          <p:nvPr>
            <p:ph idx="1"/>
          </p:nvPr>
        </p:nvSpPr>
        <p:spPr/>
        <p:txBody>
          <a:bodyPr/>
          <a:lstStyle/>
          <a:p>
            <a:pPr marL="914400" lvl="2" indent="0">
              <a:buNone/>
            </a:pPr>
            <a:r>
              <a:rPr lang="en-US" dirty="0" err="1"/>
              <a:t>Validación</a:t>
            </a:r>
            <a:r>
              <a:rPr lang="en-US" dirty="0"/>
              <a:t> de </a:t>
            </a:r>
            <a:r>
              <a:rPr lang="en-US" dirty="0" err="1"/>
              <a:t>formularios</a:t>
            </a:r>
            <a:endParaRPr lang="en-US" dirty="0"/>
          </a:p>
          <a:p>
            <a:pPr marL="914400" lvl="2" indent="0">
              <a:buNone/>
            </a:pPr>
            <a:r>
              <a:rPr lang="en-US" dirty="0" err="1"/>
              <a:t>Formularios</a:t>
            </a:r>
            <a:r>
              <a:rPr lang="en-US" dirty="0"/>
              <a:t> </a:t>
            </a:r>
            <a:r>
              <a:rPr lang="en-US" dirty="0" err="1"/>
              <a:t>dinámicos</a:t>
            </a:r>
            <a:endParaRPr lang="en-US" dirty="0"/>
          </a:p>
        </p:txBody>
      </p:sp>
    </p:spTree>
    <p:extLst>
      <p:ext uri="{BB962C8B-B14F-4D97-AF65-F5344CB8AC3E}">
        <p14:creationId xmlns:p14="http://schemas.microsoft.com/office/powerpoint/2010/main" val="23542261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lstStyle/>
          <a:p>
            <a:r>
              <a:rPr lang="en-US" dirty="0"/>
              <a:t>FORMULARIOS REACTIVOS</a:t>
            </a:r>
          </a:p>
        </p:txBody>
      </p:sp>
      <p:sp>
        <p:nvSpPr>
          <p:cNvPr id="4" name="Marcador de contenido 3">
            <a:extLst>
              <a:ext uri="{FF2B5EF4-FFF2-40B4-BE49-F238E27FC236}">
                <a16:creationId xmlns:a16="http://schemas.microsoft.com/office/drawing/2014/main" id="{0C574FFC-6372-4C08-A1AF-DFA87ED01DA0}"/>
              </a:ext>
            </a:extLst>
          </p:cNvPr>
          <p:cNvSpPr>
            <a:spLocks noGrp="1"/>
          </p:cNvSpPr>
          <p:nvPr>
            <p:ph idx="1"/>
          </p:nvPr>
        </p:nvSpPr>
        <p:spPr/>
        <p:txBody>
          <a:bodyPr/>
          <a:lstStyle/>
          <a:p>
            <a:pPr marL="914400" lvl="2" indent="0">
              <a:buNone/>
            </a:pPr>
            <a:r>
              <a:rPr lang="en-US" dirty="0" err="1"/>
              <a:t>Introducción</a:t>
            </a:r>
            <a:endParaRPr lang="en-US" dirty="0"/>
          </a:p>
          <a:p>
            <a:pPr marL="914400" lvl="2" indent="0">
              <a:buNone/>
            </a:pPr>
            <a:r>
              <a:rPr lang="en-US" dirty="0" err="1"/>
              <a:t>Formularios</a:t>
            </a:r>
            <a:r>
              <a:rPr lang="en-US" dirty="0"/>
              <a:t> </a:t>
            </a:r>
            <a:r>
              <a:rPr lang="en-US" dirty="0" err="1"/>
              <a:t>reactivos</a:t>
            </a:r>
            <a:endParaRPr lang="en-US" dirty="0"/>
          </a:p>
          <a:p>
            <a:pPr marL="914400" lvl="2" indent="0">
              <a:buNone/>
            </a:pPr>
            <a:r>
              <a:rPr lang="en-US" dirty="0" err="1"/>
              <a:t>Formularios</a:t>
            </a:r>
            <a:r>
              <a:rPr lang="en-US" dirty="0"/>
              <a:t> de </a:t>
            </a:r>
            <a:r>
              <a:rPr lang="en-US" dirty="0" err="1"/>
              <a:t>plantilla</a:t>
            </a:r>
            <a:endParaRPr lang="en-US" dirty="0"/>
          </a:p>
          <a:p>
            <a:pPr marL="914400" lvl="2" indent="0">
              <a:buNone/>
            </a:pPr>
            <a:r>
              <a:rPr lang="en-US" dirty="0" err="1"/>
              <a:t>Validación</a:t>
            </a:r>
            <a:r>
              <a:rPr lang="en-US" dirty="0"/>
              <a:t> de </a:t>
            </a:r>
            <a:r>
              <a:rPr lang="en-US" dirty="0" err="1"/>
              <a:t>formularios</a:t>
            </a:r>
            <a:endParaRPr lang="en-US" dirty="0"/>
          </a:p>
          <a:p>
            <a:pPr marL="914400" lvl="2" indent="0">
              <a:buNone/>
            </a:pPr>
            <a:r>
              <a:rPr lang="en-US" dirty="0" err="1"/>
              <a:t>Formularios</a:t>
            </a:r>
            <a:r>
              <a:rPr lang="en-US" dirty="0"/>
              <a:t> </a:t>
            </a:r>
            <a:r>
              <a:rPr lang="en-US" dirty="0" err="1"/>
              <a:t>dinámicos</a:t>
            </a:r>
            <a:endParaRPr lang="en-US" dirty="0"/>
          </a:p>
        </p:txBody>
      </p:sp>
    </p:spTree>
    <p:extLst>
      <p:ext uri="{BB962C8B-B14F-4D97-AF65-F5344CB8AC3E}">
        <p14:creationId xmlns:p14="http://schemas.microsoft.com/office/powerpoint/2010/main" val="21064427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lstStyle/>
          <a:p>
            <a:r>
              <a:rPr lang="en-US" dirty="0"/>
              <a:t>VALIDACIÓN DE FORMULARIOS</a:t>
            </a:r>
          </a:p>
        </p:txBody>
      </p:sp>
      <p:sp>
        <p:nvSpPr>
          <p:cNvPr id="4" name="Marcador de contenido 3">
            <a:extLst>
              <a:ext uri="{FF2B5EF4-FFF2-40B4-BE49-F238E27FC236}">
                <a16:creationId xmlns:a16="http://schemas.microsoft.com/office/drawing/2014/main" id="{0C574FFC-6372-4C08-A1AF-DFA87ED01DA0}"/>
              </a:ext>
            </a:extLst>
          </p:cNvPr>
          <p:cNvSpPr>
            <a:spLocks noGrp="1"/>
          </p:cNvSpPr>
          <p:nvPr>
            <p:ph idx="1"/>
          </p:nvPr>
        </p:nvSpPr>
        <p:spPr/>
        <p:txBody>
          <a:bodyPr/>
          <a:lstStyle/>
          <a:p>
            <a:pPr marL="914400" lvl="2" indent="0">
              <a:buNone/>
            </a:pPr>
            <a:r>
              <a:rPr lang="en-US" dirty="0" err="1"/>
              <a:t>Formularios</a:t>
            </a:r>
            <a:r>
              <a:rPr lang="en-US" dirty="0"/>
              <a:t> </a:t>
            </a:r>
            <a:r>
              <a:rPr lang="en-US" dirty="0" err="1"/>
              <a:t>dinámicos</a:t>
            </a:r>
            <a:endParaRPr lang="en-US" dirty="0"/>
          </a:p>
        </p:txBody>
      </p:sp>
    </p:spTree>
    <p:extLst>
      <p:ext uri="{BB962C8B-B14F-4D97-AF65-F5344CB8AC3E}">
        <p14:creationId xmlns:p14="http://schemas.microsoft.com/office/powerpoint/2010/main" val="22587188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4A93-9703-4E64-BF30-AF49A6BDA532}"/>
              </a:ext>
            </a:extLst>
          </p:cNvPr>
          <p:cNvSpPr>
            <a:spLocks noGrp="1"/>
          </p:cNvSpPr>
          <p:nvPr>
            <p:ph type="title"/>
          </p:nvPr>
        </p:nvSpPr>
        <p:spPr>
          <a:xfrm>
            <a:off x="1251678" y="382385"/>
            <a:ext cx="10178322" cy="794482"/>
          </a:xfrm>
        </p:spPr>
        <p:txBody>
          <a:bodyPr/>
          <a:lstStyle/>
          <a:p>
            <a:r>
              <a:rPr lang="en-US" dirty="0" err="1"/>
              <a:t>Formularios</a:t>
            </a:r>
            <a:r>
              <a:rPr lang="en-US" dirty="0"/>
              <a:t> </a:t>
            </a:r>
            <a:r>
              <a:rPr lang="en-US" dirty="0" err="1"/>
              <a:t>dinámicos</a:t>
            </a:r>
            <a:endParaRPr lang="en-US" dirty="0"/>
          </a:p>
        </p:txBody>
      </p:sp>
      <p:sp>
        <p:nvSpPr>
          <p:cNvPr id="4" name="Marcador de contenido 3">
            <a:extLst>
              <a:ext uri="{FF2B5EF4-FFF2-40B4-BE49-F238E27FC236}">
                <a16:creationId xmlns:a16="http://schemas.microsoft.com/office/drawing/2014/main" id="{0C574FFC-6372-4C08-A1AF-DFA87ED01DA0}"/>
              </a:ext>
            </a:extLst>
          </p:cNvPr>
          <p:cNvSpPr>
            <a:spLocks noGrp="1"/>
          </p:cNvSpPr>
          <p:nvPr>
            <p:ph idx="1"/>
          </p:nvPr>
        </p:nvSpPr>
        <p:spPr/>
        <p:txBody>
          <a:bodyPr/>
          <a:lstStyle/>
          <a:p>
            <a:pPr marL="0" indent="0">
              <a:buNone/>
            </a:pPr>
            <a:r>
              <a:rPr lang="en-US" dirty="0"/>
              <a:t>XXX</a:t>
            </a:r>
          </a:p>
        </p:txBody>
      </p:sp>
    </p:spTree>
    <p:extLst>
      <p:ext uri="{BB962C8B-B14F-4D97-AF65-F5344CB8AC3E}">
        <p14:creationId xmlns:p14="http://schemas.microsoft.com/office/powerpoint/2010/main" val="2349177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3DEF-871A-441B-A185-A7EFE8C3A190}"/>
              </a:ext>
            </a:extLst>
          </p:cNvPr>
          <p:cNvSpPr>
            <a:spLocks noGrp="1"/>
          </p:cNvSpPr>
          <p:nvPr>
            <p:ph type="title"/>
          </p:nvPr>
        </p:nvSpPr>
        <p:spPr>
          <a:xfrm>
            <a:off x="1251678" y="382385"/>
            <a:ext cx="10178322" cy="1492132"/>
          </a:xfrm>
        </p:spPr>
        <p:txBody>
          <a:bodyPr/>
          <a:lstStyle/>
          <a:p>
            <a:r>
              <a:rPr lang="es-419" dirty="0"/>
              <a:t>Ranking de </a:t>
            </a:r>
            <a:r>
              <a:rPr lang="es-419" dirty="0" err="1"/>
              <a:t>frameworks</a:t>
            </a:r>
            <a:r>
              <a:rPr lang="es-419" dirty="0"/>
              <a:t> </a:t>
            </a:r>
            <a:r>
              <a:rPr lang="es-419" dirty="0" err="1"/>
              <a:t>js</a:t>
            </a:r>
            <a:endParaRPr lang="en-US" dirty="0"/>
          </a:p>
        </p:txBody>
      </p:sp>
      <p:sp>
        <p:nvSpPr>
          <p:cNvPr id="3" name="Content Placeholder 2">
            <a:extLst>
              <a:ext uri="{FF2B5EF4-FFF2-40B4-BE49-F238E27FC236}">
                <a16:creationId xmlns:a16="http://schemas.microsoft.com/office/drawing/2014/main" id="{2EC469DC-0A0C-4728-A195-596C5AE83D9F}"/>
              </a:ext>
            </a:extLst>
          </p:cNvPr>
          <p:cNvSpPr>
            <a:spLocks noGrp="1"/>
          </p:cNvSpPr>
          <p:nvPr>
            <p:ph idx="1"/>
          </p:nvPr>
        </p:nvSpPr>
        <p:spPr>
          <a:xfrm>
            <a:off x="1341120" y="6316276"/>
            <a:ext cx="5413282" cy="504952"/>
          </a:xfrm>
        </p:spPr>
        <p:txBody>
          <a:bodyPr anchor="ctr">
            <a:normAutofit fontScale="85000" lnSpcReduction="10000"/>
          </a:bodyPr>
          <a:lstStyle/>
          <a:p>
            <a:pPr marL="0" indent="0">
              <a:buNone/>
            </a:pPr>
            <a:r>
              <a:rPr lang="en-US" dirty="0"/>
              <a:t>Fuente: </a:t>
            </a:r>
            <a:r>
              <a:rPr lang="en-US" dirty="0">
                <a:hlinkClick r:id="rId2"/>
              </a:rPr>
              <a:t>https://2019.stateofjs.com/front-end-frameworks/</a:t>
            </a:r>
            <a:r>
              <a:rPr lang="en-US" dirty="0"/>
              <a:t> </a:t>
            </a:r>
          </a:p>
        </p:txBody>
      </p:sp>
      <p:pic>
        <p:nvPicPr>
          <p:cNvPr id="4" name="Picture 3">
            <a:extLst>
              <a:ext uri="{FF2B5EF4-FFF2-40B4-BE49-F238E27FC236}">
                <a16:creationId xmlns:a16="http://schemas.microsoft.com/office/drawing/2014/main" id="{865B60D4-044F-4800-976F-9A31F8FDD9A0}"/>
              </a:ext>
            </a:extLst>
          </p:cNvPr>
          <p:cNvPicPr>
            <a:picLocks noChangeAspect="1"/>
          </p:cNvPicPr>
          <p:nvPr/>
        </p:nvPicPr>
        <p:blipFill>
          <a:blip r:embed="rId3"/>
          <a:stretch>
            <a:fillRect/>
          </a:stretch>
        </p:blipFill>
        <p:spPr>
          <a:xfrm>
            <a:off x="1400388" y="1127236"/>
            <a:ext cx="9157547" cy="5291597"/>
          </a:xfrm>
          <a:prstGeom prst="rect">
            <a:avLst/>
          </a:prstGeom>
        </p:spPr>
      </p:pic>
    </p:spTree>
    <p:extLst>
      <p:ext uri="{BB962C8B-B14F-4D97-AF65-F5344CB8AC3E}">
        <p14:creationId xmlns:p14="http://schemas.microsoft.com/office/powerpoint/2010/main" val="110737305"/>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otalTime>4123</TotalTime>
  <Words>4434</Words>
  <Application>Microsoft Office PowerPoint</Application>
  <PresentationFormat>Panorámica</PresentationFormat>
  <Paragraphs>442</Paragraphs>
  <Slides>88</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88</vt:i4>
      </vt:variant>
    </vt:vector>
  </HeadingPairs>
  <TitlesOfParts>
    <vt:vector size="94" baseType="lpstr">
      <vt:lpstr>Arial</vt:lpstr>
      <vt:lpstr>Gill Sans MT</vt:lpstr>
      <vt:lpstr>Impact</vt:lpstr>
      <vt:lpstr>Lucida Console</vt:lpstr>
      <vt:lpstr>Wingdings</vt:lpstr>
      <vt:lpstr>Badge</vt:lpstr>
      <vt:lpstr>Presentación de PowerPoint</vt:lpstr>
      <vt:lpstr>COntenido</vt:lpstr>
      <vt:lpstr>COntenido</vt:lpstr>
      <vt:lpstr>COntenido</vt:lpstr>
      <vt:lpstr>Historia y evoluación </vt:lpstr>
      <vt:lpstr>creador</vt:lpstr>
      <vt:lpstr>Problema que solucionó</vt:lpstr>
      <vt:lpstr>Evolución en el tiempo</vt:lpstr>
      <vt:lpstr>Ranking de frameworks js</vt:lpstr>
      <vt:lpstr>comparativo de frameworks js</vt:lpstr>
      <vt:lpstr>Cuadrante </vt:lpstr>
      <vt:lpstr>Cudrante de percepción de satisfacción</vt:lpstr>
      <vt:lpstr>Arquitectura y elementos del framework</vt:lpstr>
      <vt:lpstr>Arquitectura BASE Y ELEMENTOS</vt:lpstr>
      <vt:lpstr>Soporte a navegadores</vt:lpstr>
      <vt:lpstr>Patrones de diseño implementados en el framework</vt:lpstr>
      <vt:lpstr>Referencia de comandos de la CLI</vt:lpstr>
      <vt:lpstr>CreanDO nuevo proyecto O MODULO RAÍZ</vt:lpstr>
      <vt:lpstr>CreanDO nuevo proyecto O MODULO RAÍZ</vt:lpstr>
      <vt:lpstr>CreanDO nuevo proyecto O MODULO RAÍZ</vt:lpstr>
      <vt:lpstr>CreanDO nuevo proyecto O MODULO RAÍZ</vt:lpstr>
      <vt:lpstr>CreanDO nuevo proyecto O MODULO RAÍZ</vt:lpstr>
      <vt:lpstr>Espacio de trabajo Y ESTRUCTURA de archivos</vt:lpstr>
      <vt:lpstr>framework de testing js </vt:lpstr>
      <vt:lpstr>Instalar jest en el proyecto</vt:lpstr>
      <vt:lpstr>Instalar jest en el proyecto</vt:lpstr>
      <vt:lpstr>Instalar jest en el proyecto</vt:lpstr>
      <vt:lpstr>Configuración de jest </vt:lpstr>
      <vt:lpstr>Probar jest con NG TEST </vt:lpstr>
      <vt:lpstr>Typescript </vt:lpstr>
      <vt:lpstr>Configuración de typescript</vt:lpstr>
      <vt:lpstr>Repaso – comparativo js y ts</vt:lpstr>
      <vt:lpstr>repaso – interfaces y tipos</vt:lpstr>
      <vt:lpstr>Repaso - enumeraciones</vt:lpstr>
      <vt:lpstr>Repaso - Clases</vt:lpstr>
      <vt:lpstr>Módulos y modularidad en angular </vt:lpstr>
      <vt:lpstr>INTRODUCCIÓN</vt:lpstr>
      <vt:lpstr>Partes de un módulo</vt:lpstr>
      <vt:lpstr>MODULOS DE USO FRECUENTE</vt:lpstr>
      <vt:lpstr>Restricciones</vt:lpstr>
      <vt:lpstr>Typos de módulos</vt:lpstr>
      <vt:lpstr>Typos de módulos</vt:lpstr>
      <vt:lpstr>Desarrollo de aplicaciones modulares</vt:lpstr>
      <vt:lpstr>Agregar un módulo al proyecto</vt:lpstr>
      <vt:lpstr>Relación con componentes</vt:lpstr>
      <vt:lpstr>Relación con componentes</vt:lpstr>
      <vt:lpstr>Exportando elementos de un modulo</vt:lpstr>
      <vt:lpstr>Feautures modules y root module</vt:lpstr>
      <vt:lpstr>componentes </vt:lpstr>
      <vt:lpstr>INTRODUCCIÓN</vt:lpstr>
      <vt:lpstr>Crear un componente</vt:lpstr>
      <vt:lpstr>Crear un componente</vt:lpstr>
      <vt:lpstr>Estructura y metadata</vt:lpstr>
      <vt:lpstr>Estructura y metadata</vt:lpstr>
      <vt:lpstr>Registro de componente en módulo</vt:lpstr>
      <vt:lpstr>Registro de componente en módulo</vt:lpstr>
      <vt:lpstr>Registro de componente en módulo</vt:lpstr>
      <vt:lpstr>Registro de componente en módulo</vt:lpstr>
      <vt:lpstr>Registro de componente en módulo</vt:lpstr>
      <vt:lpstr>Plantillas y vistas</vt:lpstr>
      <vt:lpstr>Sintaxis de plantilla (template)</vt:lpstr>
      <vt:lpstr>Sintaxis de plantilla (template)</vt:lpstr>
      <vt:lpstr>Sintaxis de plantilla (template)</vt:lpstr>
      <vt:lpstr>Sintaxis de plantilla (template)</vt:lpstr>
      <vt:lpstr>Sintaxis de plantilla (template)</vt:lpstr>
      <vt:lpstr>Sintaxis de plantilla (template)</vt:lpstr>
      <vt:lpstr>Sintaxis de plantilla (template)</vt:lpstr>
      <vt:lpstr>Sintaxis de plantilla (template)</vt:lpstr>
      <vt:lpstr>Sintaxis de plantilla (template)</vt:lpstr>
      <vt:lpstr>Sintaxis de plantilla (template)</vt:lpstr>
      <vt:lpstr>servicios </vt:lpstr>
      <vt:lpstr>INTRODUCCIÓN</vt:lpstr>
      <vt:lpstr>INTRODUCCIÓN</vt:lpstr>
      <vt:lpstr>INTRODUCCIÓN</vt:lpstr>
      <vt:lpstr>INTRODUCCIÓN</vt:lpstr>
      <vt:lpstr>INTRODUCCIÓN</vt:lpstr>
      <vt:lpstr>provedores</vt:lpstr>
      <vt:lpstr>Creando un servicio</vt:lpstr>
      <vt:lpstr>inyectar y usar un servicio</vt:lpstr>
      <vt:lpstr>COMUNICACION ENTRE COMPONENTES</vt:lpstr>
      <vt:lpstr>COMUNICACION ENTRE COMPONENTES</vt:lpstr>
      <vt:lpstr>COMUNICACION ENTRE COMPONENTES</vt:lpstr>
      <vt:lpstr>Formularios </vt:lpstr>
      <vt:lpstr>INTRODUCCIÓN</vt:lpstr>
      <vt:lpstr>FORMULARIOS DE PLANTILLA</vt:lpstr>
      <vt:lpstr>FORMULARIOS REACTIVOS</vt:lpstr>
      <vt:lpstr>VALIDACIÓN DE FORMULARIOS</vt:lpstr>
      <vt:lpstr>Formularios dinámicos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Jeffrey Alberto Cortes Cuesta</dc:creator>
  <cp:lastModifiedBy>Jeffrey Alberto Cortes Cuesta</cp:lastModifiedBy>
  <cp:revision>43</cp:revision>
  <dcterms:created xsi:type="dcterms:W3CDTF">2020-02-18T22:40:45Z</dcterms:created>
  <dcterms:modified xsi:type="dcterms:W3CDTF">2020-02-21T22:00:28Z</dcterms:modified>
</cp:coreProperties>
</file>